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Bild 36"/>
          <p:cNvPicPr/>
          <p:nvPr/>
        </p:nvPicPr>
        <p:blipFill>
          <a:blip r:embed="rId2"/>
          <a:stretch/>
        </p:blipFill>
        <p:spPr>
          <a:xfrm>
            <a:off x="2290320" y="1769040"/>
            <a:ext cx="5498280" cy="4384800"/>
          </a:xfrm>
          <a:prstGeom prst="rect">
            <a:avLst/>
          </a:prstGeom>
          <a:ln>
            <a:noFill/>
          </a:ln>
        </p:spPr>
      </p:pic>
      <p:pic>
        <p:nvPicPr>
          <p:cNvPr id="38" name="Bild 37"/>
          <p:cNvPicPr/>
          <p:nvPr/>
        </p:nvPicPr>
        <p:blipFill>
          <a:blip r:embed="rId2"/>
          <a:stretch/>
        </p:blipFill>
        <p:spPr>
          <a:xfrm>
            <a:off x="2290320" y="1769040"/>
            <a:ext cx="5498280" cy="438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EBE70FA1-3E9A-4D49-9BA5-D9B418D202D7}" type="slidenum">
              <a:rPr lang="de-DE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de-DE" sz="1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13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schildershop.de/images/product_images/popup_images/6211_0.jpg" TargetMode="External"/><Relationship Id="rId4" Type="http://schemas.openxmlformats.org/officeDocument/2006/relationships/hyperlink" Target="http://www.holozaen.de/wp-content/uploads/2012/09/natronlauge-laugenbrezeln.jpg" TargetMode="External"/><Relationship Id="rId5" Type="http://schemas.openxmlformats.org/officeDocument/2006/relationships/hyperlink" Target="http://www.plattpartu.de/gott/erinn/erinn_biller/seep_sieden_6_gr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e.wikipedia.org/wiki/Natronlauge#Verwendu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-wiki.de/mediawiki/images/Elektrolyse.jpg" TargetMode="External"/><Relationship Id="rId4" Type="http://schemas.openxmlformats.org/officeDocument/2006/relationships/hyperlink" Target="https://www.youtube.com/watch?v=XlgPrmhaUU8" TargetMode="External"/><Relationship Id="rId5" Type="http://schemas.openxmlformats.org/officeDocument/2006/relationships/hyperlink" Target="http://archiv.aktuelle-wochenschau.de/2006/woche7b/woche7b.html" TargetMode="External"/><Relationship Id="rId6" Type="http://schemas.openxmlformats.org/officeDocument/2006/relationships/hyperlink" Target="https://www.youtube.com/watch?v=JkWqNH7OYVM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chulstoff.org/ch/chemie12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e.de/lexikon/Chloralkali-Elektrolyse.html" TargetMode="External"/><Relationship Id="rId4" Type="http://schemas.openxmlformats.org/officeDocument/2006/relationships/hyperlink" Target="https://de.wikipedia.org/wiki/Halit#Bildung_und_Fundorte" TargetMode="External"/><Relationship Id="rId5" Type="http://schemas.openxmlformats.org/officeDocument/2006/relationships/hyperlink" Target="https://de.wikipedia.org/wiki/Natronlauge" TargetMode="External"/><Relationship Id="rId6" Type="http://schemas.openxmlformats.org/officeDocument/2006/relationships/hyperlink" Target="https://de.wikipedia.org/wiki/Chlor" TargetMode="External"/><Relationship Id="rId7" Type="http://schemas.openxmlformats.org/officeDocument/2006/relationships/hyperlink" Target="http://www.chemie.de/lexikon/Natronlauge.html" TargetMode="External"/><Relationship Id="rId8" Type="http://schemas.openxmlformats.org/officeDocument/2006/relationships/hyperlink" Target="https://www.standort-ludwigshafen.basf.de/group/corporate/site-ludwigshafen/de/about-basf/worldwide/europe/Ludwigshafen/Education/Lernen_mit_der_BASF/chloralkalielektrolyse/Chlor_Natronlauge_und_Wasserstoff" TargetMode="External"/><Relationship Id="rId9" Type="http://schemas.openxmlformats.org/officeDocument/2006/relationships/hyperlink" Target="http://images-of-elements.com/pse/stromversorgung.php#a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teine-und-minerale.de/atlas.php?f=3&amp;l=S&amp;name=Steinsal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 38"/>
          <p:cNvPicPr/>
          <p:nvPr/>
        </p:nvPicPr>
        <p:blipFill>
          <a:blip r:embed="rId2"/>
          <a:stretch/>
        </p:blipFill>
        <p:spPr>
          <a:xfrm>
            <a:off x="0" y="1080000"/>
            <a:ext cx="10080000" cy="645192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Rohstoff Steinsalz</a:t>
            </a:r>
          </a:p>
        </p:txBody>
      </p:sp>
      <p:sp>
        <p:nvSpPr>
          <p:cNvPr id="41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Alter: 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240-239 Mio. Jahre (Trias)</a:t>
            </a:r>
            <a:endParaRPr lang="de-DE" sz="2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Gruppe: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Sedimentgesteine</a:t>
            </a:r>
            <a:endParaRPr lang="de-DE" sz="2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1224000" y="1224000"/>
            <a:ext cx="7416000" cy="1227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4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Chloralkali-Elektrolyse mit dem Membranverfahren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1080000" y="6552000"/>
            <a:ext cx="8280000" cy="469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NaCl (aq) + 2 H</a:t>
            </a:r>
            <a:r>
              <a:rPr lang="de-DE" sz="2200" strike="noStrike" spc="-1" baseline="-3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(l) → Cl</a:t>
            </a:r>
            <a:r>
              <a:rPr lang="de-DE" sz="2200" strike="noStrike" spc="-1" baseline="-3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(g) + H</a:t>
            </a:r>
            <a:r>
              <a:rPr lang="de-DE" sz="2200" strike="noStrike" spc="-1" baseline="-3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2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(g)+ NaOH (aq)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Bild 76"/>
          <p:cNvPicPr/>
          <p:nvPr/>
        </p:nvPicPr>
        <p:blipFill>
          <a:blip r:embed="rId2"/>
          <a:stretch/>
        </p:blipFill>
        <p:spPr>
          <a:xfrm>
            <a:off x="1318680" y="3240000"/>
            <a:ext cx="6097320" cy="286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274320" y="302040"/>
            <a:ext cx="9301320" cy="585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2000" i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Elektrolyt: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Natriumchlorid-Lösung ( Na</a:t>
            </a:r>
            <a:r>
              <a:rPr lang="de-DE" sz="2000" strike="noStrike" spc="-1" baseline="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Cl</a:t>
            </a:r>
            <a:r>
              <a:rPr lang="de-DE" sz="2000" strike="noStrike" spc="-1" baseline="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H</a:t>
            </a:r>
            <a:r>
              <a:rPr lang="de-DE" sz="2000" strike="noStrike" spc="-1" baseline="-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O)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i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Anode: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Titan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i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Kathode: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Nickel oder Edelstahl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i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Diaphragma: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20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Polytetrafluorethen</a:t>
            </a:r>
            <a:r>
              <a:rPr lang="de-DE" sz="2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-Membran 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 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Sulfonat-Gruppen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i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Zellspannung: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3V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i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Stromdichte: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3500A/m</a:t>
            </a:r>
            <a:r>
              <a:rPr lang="de-DE" sz="2000" strike="noStrike" spc="-1" baseline="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Theoretisch mögliche </a:t>
            </a:r>
            <a:r>
              <a:rPr lang="de-DE" sz="2000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Reaktionen</a:t>
            </a:r>
            <a:endParaRPr lang="de-DE" sz="2000" i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i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Reaktion an der Anode + (Oxidation):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2Cl</a:t>
            </a:r>
            <a:r>
              <a:rPr lang="de-DE" sz="2000" strike="noStrike" spc="-1" baseline="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de-DE" sz="15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aq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→ </a:t>
            </a:r>
            <a:r>
              <a:rPr lang="de-DE" sz="2000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</a:t>
            </a:r>
            <a:r>
              <a:rPr lang="de-DE" sz="2000" strike="noStrike" spc="-1" baseline="-33000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de-DE" sz="15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+ 2e</a:t>
            </a:r>
            <a:r>
              <a:rPr lang="de-DE" sz="2000" strike="noStrike" spc="-1" baseline="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2H</a:t>
            </a:r>
            <a:r>
              <a:rPr lang="de-DE" sz="2000" strike="noStrike" spc="-1" baseline="-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(l)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→ </a:t>
            </a:r>
            <a:r>
              <a:rPr lang="de-DE" sz="2000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lang="de-DE" sz="2000" strike="noStrike" spc="-1" baseline="-33000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2000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de-DE" sz="15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+ 4H</a:t>
            </a:r>
            <a:r>
              <a:rPr lang="de-DE" sz="2000" strike="noStrike" spc="-1" baseline="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de-DE" sz="15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aq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+ 4e</a:t>
            </a:r>
            <a:r>
              <a:rPr lang="de-DE" sz="2000" strike="noStrike" spc="-1" baseline="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i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Reaktion an der Kathode – (Reduktion):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strike="noStrike" spc="-1" dirty="0">
                <a:solidFill>
                  <a:srgbClr val="0099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2Na</a:t>
            </a:r>
            <a:r>
              <a:rPr lang="de-DE" sz="2000" strike="noStrike" spc="-1" baseline="33000" dirty="0">
                <a:solidFill>
                  <a:srgbClr val="0099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de-DE" sz="15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aq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+ 2e</a:t>
            </a:r>
            <a:r>
              <a:rPr lang="de-DE" sz="2000" strike="noStrike" spc="-1" baseline="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→ </a:t>
            </a:r>
            <a:r>
              <a:rPr lang="de-DE" sz="2000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2Na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(s)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2H</a:t>
            </a:r>
            <a:r>
              <a:rPr lang="de-DE" sz="2000" strike="noStrike" spc="-1" baseline="-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(l)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+ 2e</a:t>
            </a:r>
            <a:r>
              <a:rPr lang="de-DE" sz="2000" strike="noStrike" spc="-1" baseline="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→ </a:t>
            </a:r>
            <a:r>
              <a:rPr lang="de-DE" sz="2000" strike="noStrike" spc="-1" dirty="0">
                <a:solidFill>
                  <a:srgbClr val="0099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2OH</a:t>
            </a:r>
            <a:r>
              <a:rPr lang="de-DE" sz="2000" strike="noStrike" spc="-1" baseline="33000" dirty="0">
                <a:solidFill>
                  <a:srgbClr val="0099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de-DE" sz="15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aq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+ </a:t>
            </a:r>
            <a:r>
              <a:rPr lang="de-DE" sz="2000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lang="de-DE" sz="2000" strike="noStrike" spc="-1" baseline="-33000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de-DE" sz="15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de-DE" sz="15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Bild 78"/>
          <p:cNvPicPr/>
          <p:nvPr/>
        </p:nvPicPr>
        <p:blipFill>
          <a:blip r:embed="rId2"/>
          <a:stretch/>
        </p:blipFill>
        <p:spPr>
          <a:xfrm>
            <a:off x="5987520" y="1512000"/>
            <a:ext cx="3804480" cy="235548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648000" y="6153840"/>
            <a:ext cx="1296000" cy="470160"/>
          </a:xfrm>
          <a:custGeom>
            <a:avLst/>
            <a:gdLst/>
            <a:ahLst/>
            <a:cxnLst/>
            <a:rect l="0" t="0" r="r" b="b"/>
            <a:pathLst>
              <a:path w="3601" h="1308">
                <a:moveTo>
                  <a:pt x="0" y="326"/>
                </a:moveTo>
                <a:lnTo>
                  <a:pt x="2700" y="326"/>
                </a:lnTo>
                <a:lnTo>
                  <a:pt x="2700" y="0"/>
                </a:lnTo>
                <a:lnTo>
                  <a:pt x="3600" y="653"/>
                </a:lnTo>
                <a:lnTo>
                  <a:pt x="2700" y="1307"/>
                </a:lnTo>
                <a:lnTo>
                  <a:pt x="2700" y="980"/>
                </a:lnTo>
                <a:lnTo>
                  <a:pt x="0" y="980"/>
                </a:lnTo>
                <a:lnTo>
                  <a:pt x="0" y="326"/>
                </a:lnTo>
              </a:path>
            </a:pathLst>
          </a:cu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TextShape 3"/>
          <p:cNvSpPr txBox="1"/>
          <p:nvPr/>
        </p:nvSpPr>
        <p:spPr>
          <a:xfrm>
            <a:off x="2304000" y="6153840"/>
            <a:ext cx="6696000" cy="39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Zersetzungsspannung von Wasser = 1,23V </a:t>
            </a:r>
            <a:r>
              <a:rPr lang="de-DE" sz="18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(0,82V </a:t>
            </a:r>
            <a:r>
              <a:rPr lang="de-D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de-DE" sz="18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(-0,41V</a:t>
            </a:r>
            <a:r>
              <a:rPr lang="de-DE" sz="18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))</a:t>
            </a:r>
            <a:endParaRPr lang="de-DE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Bild 81"/>
          <p:cNvPicPr/>
          <p:nvPr/>
        </p:nvPicPr>
        <p:blipFill>
          <a:blip r:embed="rId2"/>
          <a:stretch/>
        </p:blipFill>
        <p:spPr>
          <a:xfrm>
            <a:off x="1231920" y="194400"/>
            <a:ext cx="7480080" cy="7149600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5394960" y="777240"/>
            <a:ext cx="2731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</a:rPr>
              <a:t>Achtung:</a:t>
            </a:r>
            <a:r>
              <a:rPr lang="de-DE" dirty="0" smtClean="0">
                <a:solidFill>
                  <a:srgbClr val="FFFF00"/>
                </a:solidFill>
              </a:rPr>
              <a:t> Damit sich wie gewünscht Chlor abscheiden kann, muss sich das Elektrodenpotenzial von OH</a:t>
            </a:r>
            <a:r>
              <a:rPr lang="de-DE" baseline="30000" dirty="0" smtClean="0">
                <a:solidFill>
                  <a:srgbClr val="FFFF00"/>
                </a:solidFill>
              </a:rPr>
              <a:t>-</a:t>
            </a:r>
            <a:r>
              <a:rPr lang="de-DE" dirty="0" smtClean="0">
                <a:solidFill>
                  <a:srgbClr val="FFFF00"/>
                </a:solidFill>
              </a:rPr>
              <a:t>/O</a:t>
            </a:r>
            <a:r>
              <a:rPr lang="de-DE" baseline="-25000" dirty="0" smtClean="0">
                <a:solidFill>
                  <a:srgbClr val="FFFF00"/>
                </a:solidFill>
              </a:rPr>
              <a:t>2</a:t>
            </a:r>
            <a:r>
              <a:rPr lang="de-DE" dirty="0" smtClean="0">
                <a:solidFill>
                  <a:srgbClr val="FFFF00"/>
                </a:solidFill>
              </a:rPr>
              <a:t> durch eine Überspannung an dem Elektrodenmaterial über den Wert von 1,36 V hinaus verschieben!!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Bild 82"/>
          <p:cNvPicPr/>
          <p:nvPr/>
        </p:nvPicPr>
        <p:blipFill>
          <a:blip r:embed="rId2"/>
          <a:stretch/>
        </p:blipFill>
        <p:spPr>
          <a:xfrm>
            <a:off x="288000" y="113760"/>
            <a:ext cx="9486000" cy="730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440000" y="720000"/>
            <a:ext cx="7488000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3200" b="1" u="sng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Verwendung von Natronlauge NaOH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824000" y="1368000"/>
            <a:ext cx="3528000" cy="433440"/>
          </a:xfrm>
          <a:prstGeom prst="rect">
            <a:avLst/>
          </a:prstGeom>
          <a:noFill/>
          <a:ln>
            <a:noFill/>
          </a:ln>
        </p:spPr>
      </p:sp>
      <p:pic>
        <p:nvPicPr>
          <p:cNvPr id="86" name="Bild 85"/>
          <p:cNvPicPr/>
          <p:nvPr/>
        </p:nvPicPr>
        <p:blipFill>
          <a:blip r:embed="rId2"/>
          <a:stretch/>
        </p:blipFill>
        <p:spPr>
          <a:xfrm>
            <a:off x="5688000" y="5112000"/>
            <a:ext cx="3823920" cy="2151000"/>
          </a:xfrm>
          <a:prstGeom prst="rect">
            <a:avLst/>
          </a:prstGeom>
          <a:ln>
            <a:noFill/>
          </a:ln>
        </p:spPr>
      </p:pic>
      <p:pic>
        <p:nvPicPr>
          <p:cNvPr id="87" name="Bild 86"/>
          <p:cNvPicPr/>
          <p:nvPr/>
        </p:nvPicPr>
        <p:blipFill>
          <a:blip r:embed="rId3"/>
          <a:stretch/>
        </p:blipFill>
        <p:spPr>
          <a:xfrm>
            <a:off x="432000" y="5112000"/>
            <a:ext cx="3783600" cy="2127960"/>
          </a:xfrm>
          <a:prstGeom prst="rect">
            <a:avLst/>
          </a:prstGeom>
          <a:ln>
            <a:noFill/>
          </a:ln>
        </p:spPr>
      </p:pic>
      <p:pic>
        <p:nvPicPr>
          <p:cNvPr id="88" name="Bild 87"/>
          <p:cNvPicPr/>
          <p:nvPr/>
        </p:nvPicPr>
        <p:blipFill>
          <a:blip r:embed="rId4"/>
          <a:stretch/>
        </p:blipFill>
        <p:spPr>
          <a:xfrm>
            <a:off x="6185160" y="1510920"/>
            <a:ext cx="3390840" cy="2593080"/>
          </a:xfrm>
          <a:prstGeom prst="rect">
            <a:avLst/>
          </a:prstGeom>
          <a:ln>
            <a:noFill/>
          </a:ln>
        </p:spPr>
      </p:pic>
      <p:pic>
        <p:nvPicPr>
          <p:cNvPr id="89" name="Bild 88"/>
          <p:cNvPicPr/>
          <p:nvPr/>
        </p:nvPicPr>
        <p:blipFill>
          <a:blip r:embed="rId5"/>
          <a:stretch/>
        </p:blipFill>
        <p:spPr>
          <a:xfrm>
            <a:off x="3816000" y="2814480"/>
            <a:ext cx="2225520" cy="2225520"/>
          </a:xfrm>
          <a:prstGeom prst="rect">
            <a:avLst/>
          </a:prstGeom>
          <a:ln>
            <a:noFill/>
          </a:ln>
        </p:spPr>
      </p:pic>
      <p:pic>
        <p:nvPicPr>
          <p:cNvPr id="90" name="Bild 89"/>
          <p:cNvPicPr/>
          <p:nvPr/>
        </p:nvPicPr>
        <p:blipFill>
          <a:blip r:embed="rId6"/>
          <a:stretch/>
        </p:blipFill>
        <p:spPr>
          <a:xfrm>
            <a:off x="792000" y="1396800"/>
            <a:ext cx="2520000" cy="335520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4320000" y="5832000"/>
            <a:ext cx="1296000" cy="720000"/>
          </a:xfrm>
          <a:custGeom>
            <a:avLst/>
            <a:gdLst/>
            <a:ahLst/>
            <a:cxnLst/>
            <a:rect l="0" t="0" r="r" b="b"/>
            <a:pathLst>
              <a:path w="3601" h="2002">
                <a:moveTo>
                  <a:pt x="3600" y="500"/>
                </a:moveTo>
                <a:lnTo>
                  <a:pt x="900" y="500"/>
                </a:lnTo>
                <a:lnTo>
                  <a:pt x="900" y="0"/>
                </a:lnTo>
                <a:lnTo>
                  <a:pt x="0" y="1000"/>
                </a:lnTo>
                <a:lnTo>
                  <a:pt x="900" y="2001"/>
                </a:lnTo>
                <a:lnTo>
                  <a:pt x="900" y="1500"/>
                </a:lnTo>
                <a:lnTo>
                  <a:pt x="3600" y="1500"/>
                </a:lnTo>
                <a:lnTo>
                  <a:pt x="3600" y="500"/>
                </a:lnTo>
              </a:path>
            </a:pathLst>
          </a:custGeom>
          <a:solidFill>
            <a:srgbClr val="FFFF66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3528000" y="1800000"/>
            <a:ext cx="2448000" cy="864000"/>
          </a:xfrm>
          <a:custGeom>
            <a:avLst/>
            <a:gdLst/>
            <a:ahLst/>
            <a:cxnLst/>
            <a:rect l="0" t="0" r="r" b="b"/>
            <a:pathLst>
              <a:path w="6802" h="2402">
                <a:moveTo>
                  <a:pt x="0" y="600"/>
                </a:moveTo>
                <a:lnTo>
                  <a:pt x="5100" y="600"/>
                </a:lnTo>
                <a:lnTo>
                  <a:pt x="5100" y="0"/>
                </a:lnTo>
                <a:lnTo>
                  <a:pt x="6801" y="1200"/>
                </a:lnTo>
                <a:lnTo>
                  <a:pt x="5100" y="2401"/>
                </a:lnTo>
                <a:lnTo>
                  <a:pt x="5100" y="1800"/>
                </a:lnTo>
                <a:lnTo>
                  <a:pt x="0" y="1800"/>
                </a:lnTo>
                <a:lnTo>
                  <a:pt x="0" y="600"/>
                </a:lnTo>
              </a:path>
            </a:pathLst>
          </a:custGeom>
          <a:solidFill>
            <a:srgbClr val="FFFF66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288000" y="265320"/>
            <a:ext cx="9504000" cy="686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Synthese von Chemikalien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∟Ameisensäure(CH</a:t>
            </a:r>
            <a:r>
              <a:rPr lang="de-DE" sz="1800" strike="noStrike" spc="-1" baseline="-28000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  <a:ea typeface="Segoe UI Symbol"/>
              </a:rPr>
              <a:t>2</a:t>
            </a:r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lang="de-DE" sz="1800" strike="noStrike" spc="-1" baseline="-28000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  <a:ea typeface="Segoe UI Symbol"/>
              </a:rPr>
              <a:t>2</a:t>
            </a:r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), Natriumhypochlorit(NaCLO) Natriumphosphat(Na</a:t>
            </a:r>
            <a:r>
              <a:rPr lang="de-DE" sz="1800" strike="noStrike" spc="-1" baseline="-28000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  <a:ea typeface="Segoe UI Symbol"/>
              </a:rPr>
              <a:t>3</a:t>
            </a:r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</a:t>
            </a:r>
            <a:r>
              <a:rPr lang="de-DE" sz="1800" strike="noStrike" spc="-1" baseline="-28000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  <a:ea typeface="Segoe UI Symbol"/>
              </a:rPr>
              <a:t>4</a:t>
            </a:r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), 			Natriumsulfid(Na</a:t>
            </a:r>
            <a:r>
              <a:rPr lang="de-DE" sz="1800" strike="noStrike" spc="-1" baseline="-28000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  <a:ea typeface="Segoe UI Symbol"/>
              </a:rPr>
              <a:t>2</a:t>
            </a:r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  <a:ea typeface="Segoe UI Symbol"/>
              </a:rPr>
              <a:t>S)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dank lipophiler Eigenschaft eignet sich Natronlauge gut zum entfetten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∟deshalb enthalten einige Reinigungsmittel eine geringe Menge Natronlauge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∟einige Seifen basieren auf Natronlauge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∟Natronlauge wird gerne als Reinigungsmittel verwendet von Mehrwegflaschen 			und Gerätschaften die mit Lebensmitteln in Kontakt kommen (Melkmaschinen, 			Schläuchen, Rohren, Edelstahltanks...etc.) 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∟Rückstände gut mit normalem Wasser zu entfernen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In der Lebensmittelindustrie auch als Lebensmittelzusatzstoff E 524 bekannt				 (seifiger Geschmack)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Neutralisation von Säuren (vor allem in der Industrie)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Aufschluss von Erzen (Ein Teilprozess zur Gewinnung von dem Erzmaterial) 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Farblöser/-entferner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Regenerierung von Gummi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Im Haushalt als Abflussreiniger 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104000" y="864000"/>
            <a:ext cx="172800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3200" b="1" u="sng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Quellen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504000" y="1800000"/>
            <a:ext cx="9072000" cy="511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</a:t>
            </a:r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https://de.wikipedia.org/wiki/Natronlauge#Verwendung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http://bilder.t-online.de/b/75/62/09/70/id_75620970/tid_da/rezeptbild-laugenbrezeln.jpg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</a:t>
            </a:r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http://www.onlineschildershop.de/images/product_images/popup_images/6211_0.jpg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</a:t>
            </a:r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http://www.holozaen.de/wp-content/uploads/2012/09/natronlauge-laugenbrezeln.jpg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</a:t>
            </a:r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http://www.plattpartu.de/gott/erinn/erinn_biller/seep_sieden_6_gr.jpg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http://thumbs4.ebaystatic.com/d/l225/m/me7wf66S5VVHvlebu6SLCWA.jpg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512000" y="576000"/>
            <a:ext cx="9072000" cy="137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Quellen:</a:t>
            </a: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http://schulstoff.org/ch/chemie12.php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540800" y="1440000"/>
            <a:ext cx="5731200" cy="60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http://www.bs-wiki.de/mediawiki/images/Elektrolyse.jpg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1540800" y="1885320"/>
            <a:ext cx="5217480" cy="60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https://www.youtube.com/watch?v=XlgPrmhaUU8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TextShape 4"/>
          <p:cNvSpPr txBox="1"/>
          <p:nvPr/>
        </p:nvSpPr>
        <p:spPr>
          <a:xfrm>
            <a:off x="1525680" y="3109680"/>
            <a:ext cx="612000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Chemie Buch „Chemie Heute“ von Schrödel</a:t>
            </a:r>
          </a:p>
        </p:txBody>
      </p:sp>
      <p:sp>
        <p:nvSpPr>
          <p:cNvPr id="100" name="TextShape 5"/>
          <p:cNvSpPr txBox="1"/>
          <p:nvPr/>
        </p:nvSpPr>
        <p:spPr>
          <a:xfrm>
            <a:off x="1525680" y="2691000"/>
            <a:ext cx="7012800" cy="60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http://archiv.aktuelle-wochenschau.de/2006/woche7b/woche7b.html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6"/>
          <p:cNvSpPr txBox="1"/>
          <p:nvPr/>
        </p:nvSpPr>
        <p:spPr>
          <a:xfrm>
            <a:off x="1525680" y="2304000"/>
            <a:ext cx="5458320" cy="60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6"/>
              </a:rPr>
              <a:t>https://www.youtube.com/watch?v=JkWqNH7OYVM</a:t>
            </a:r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u="sng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Quellen</a:t>
            </a:r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04000" y="1769040"/>
            <a:ext cx="9071640" cy="6147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ts val="423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;sans-serif"/>
              </a:rPr>
              <a:t>www.geokoffer.de/download/</a:t>
            </a: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;sans-serif"/>
              </a:rPr>
              <a:t>steinsalz</a:t>
            </a: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;sans-serif"/>
              </a:rPr>
              <a:t>.pdf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ts val="423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http://www.steine-und-minerale.de/atlas.php?f=3&amp;l=S&amp;name=Steinsalz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ts val="423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http://www.chemie.de/lexikon/Chloralkali-Elektrolyse.html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ts val="423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https://de.wikipedia.org/wiki/Halit#Bildung_und_Fundorte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https://www.lernhelfer.de/schuelerlexikon/chemie/artikel/natriumhydroxid-und-natronlauge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https://de.wikipedia.org/wiki/Natronlauge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6"/>
              </a:rPr>
              <a:t>https://de.wikipedia.org/wiki/Chlor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7"/>
              </a:rPr>
              <a:t>http://www.chemie.de/lexikon/Natronlauge.html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8"/>
              </a:rPr>
              <a:t>https://www.standort-ludwigshafen.basf.de/group/corporate/site-ludwigshafen/de/about-basf/worldwide/europe/Ludwigshafen/Education/Lernen_mit_der_BASF/chloralkalielektrolyse/Chlor_Natronlauge_und_Wasserstoff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9"/>
              </a:rPr>
              <a:t>http://images-of-elements.com/pse/stromversorgung.php#a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Rohstoff Steinsalz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Entstehung: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Flache Meeresteile werden von Meer abgetrennt</a:t>
            </a:r>
            <a:endParaRPr lang="de-DE" sz="2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Wasser verdunstet </a:t>
            </a:r>
            <a:endParaRPr lang="de-DE" sz="2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Salz bleibt liegen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Wenn wieder Meereswasser zur Verfügung steht wiederholt sich der Vorgang.</a:t>
            </a:r>
            <a:endParaRPr lang="de-DE" sz="2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 Schicht die sich bildet kann bis zu mehrere Zentimeter dick werden.</a:t>
            </a:r>
            <a:endParaRPr lang="de-DE" sz="2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Bild 43"/>
          <p:cNvPicPr/>
          <p:nvPr/>
        </p:nvPicPr>
        <p:blipFill>
          <a:blip r:embed="rId2"/>
          <a:stretch/>
        </p:blipFill>
        <p:spPr>
          <a:xfrm>
            <a:off x="5688000" y="4639320"/>
            <a:ext cx="4392000" cy="2920680"/>
          </a:xfrm>
          <a:prstGeom prst="rect">
            <a:avLst/>
          </a:prstGeom>
          <a:ln>
            <a:noFill/>
          </a:ln>
        </p:spPr>
      </p:pic>
      <p:pic>
        <p:nvPicPr>
          <p:cNvPr id="45" name="Bild 44"/>
          <p:cNvPicPr/>
          <p:nvPr/>
        </p:nvPicPr>
        <p:blipFill>
          <a:blip r:embed="rId3"/>
          <a:stretch/>
        </p:blipFill>
        <p:spPr>
          <a:xfrm>
            <a:off x="0" y="4680000"/>
            <a:ext cx="4482720" cy="288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Bild 45"/>
          <p:cNvPicPr/>
          <p:nvPr/>
        </p:nvPicPr>
        <p:blipFill>
          <a:blip r:embed="rId2"/>
          <a:stretch/>
        </p:blipFill>
        <p:spPr>
          <a:xfrm>
            <a:off x="6422400" y="2552760"/>
            <a:ext cx="3657600" cy="1911240"/>
          </a:xfrm>
          <a:prstGeom prst="rect">
            <a:avLst/>
          </a:prstGeom>
          <a:ln>
            <a:noFill/>
          </a:ln>
        </p:spPr>
      </p:pic>
      <p:pic>
        <p:nvPicPr>
          <p:cNvPr id="47" name="Bild 46"/>
          <p:cNvPicPr/>
          <p:nvPr/>
        </p:nvPicPr>
        <p:blipFill>
          <a:blip r:embed="rId3"/>
          <a:stretch/>
        </p:blipFill>
        <p:spPr>
          <a:xfrm>
            <a:off x="0" y="5193360"/>
            <a:ext cx="3384000" cy="2366640"/>
          </a:xfrm>
          <a:prstGeom prst="rect">
            <a:avLst/>
          </a:prstGeom>
          <a:ln>
            <a:noFill/>
          </a:ln>
        </p:spPr>
      </p:pic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Rohstoff Steinsalz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Besteht aus fast nur einem Mineral → monomineralisches Gestein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Besteht aus Halit (NaCl) 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Kann geringe Anteile haben an: 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Ton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Gipsstein (Sulfatgestein)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Wasserfreiem Calciumsulfat (Anhydrit) </a:t>
            </a:r>
          </a:p>
        </p:txBody>
      </p:sp>
      <p:pic>
        <p:nvPicPr>
          <p:cNvPr id="50" name="Bild 49"/>
          <p:cNvPicPr/>
          <p:nvPr/>
        </p:nvPicPr>
        <p:blipFill>
          <a:blip r:embed="rId4"/>
          <a:stretch/>
        </p:blipFill>
        <p:spPr>
          <a:xfrm>
            <a:off x="6502320" y="5256000"/>
            <a:ext cx="3577680" cy="2304000"/>
          </a:xfrm>
          <a:prstGeom prst="rect">
            <a:avLst/>
          </a:prstGeom>
          <a:ln>
            <a:noFill/>
          </a:ln>
        </p:spPr>
      </p:pic>
      <p:pic>
        <p:nvPicPr>
          <p:cNvPr id="51" name="Bild 50"/>
          <p:cNvPicPr/>
          <p:nvPr/>
        </p:nvPicPr>
        <p:blipFill>
          <a:blip r:embed="rId5"/>
          <a:stretch/>
        </p:blipFill>
        <p:spPr>
          <a:xfrm>
            <a:off x="3384000" y="5281560"/>
            <a:ext cx="3118320" cy="233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Fundorte Steinsalz</a:t>
            </a:r>
          </a:p>
        </p:txBody>
      </p:sp>
      <p:sp>
        <p:nvSpPr>
          <p:cNvPr id="53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waren rund 1000 Fundorte weltweit bekannt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Bedeutende Fundorte in Mitteleuropa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Porrentruy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Bad Aussee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Hallein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Hallstatt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Wieliczka</a:t>
            </a:r>
          </a:p>
        </p:txBody>
      </p:sp>
      <p:pic>
        <p:nvPicPr>
          <p:cNvPr id="54" name="Bild 53"/>
          <p:cNvPicPr/>
          <p:nvPr/>
        </p:nvPicPr>
        <p:blipFill>
          <a:blip r:embed="rId2"/>
          <a:stretch/>
        </p:blipFill>
        <p:spPr>
          <a:xfrm>
            <a:off x="3383640" y="3096000"/>
            <a:ext cx="6696360" cy="44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Fundorte Deutschland Steinsalz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Baden Württemberg</a:t>
            </a:r>
            <a:r>
              <a:rPr lang="de-DE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Untertage </a:t>
            </a:r>
            <a:endParaRPr lang="de-DE" sz="2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Besonders Rein (bis zu 98% Halit)(keine Magnesium- und Kaliumsalze)</a:t>
            </a:r>
            <a:endParaRPr lang="de-DE" sz="2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Sehr wertvoll für die chemische Industrie</a:t>
            </a:r>
            <a:endParaRPr lang="de-DE" sz="2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Heilbronn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Stetten bei Haigerloch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Schwäbisch Hall 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Bad Reichenhall 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Wenn in Städtenamen „Salz“ vorkommt oder sie die Endung Hall haben deutet das auf ehemalige Salzproduktion hin. 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Bild 56"/>
          <p:cNvPicPr/>
          <p:nvPr/>
        </p:nvPicPr>
        <p:blipFill>
          <a:blip r:embed="rId2"/>
          <a:stretch/>
        </p:blipFill>
        <p:spPr>
          <a:xfrm rot="10800000">
            <a:off x="7128000" y="5472000"/>
            <a:ext cx="3377880" cy="18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i="1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Koppelprodukte</a:t>
            </a:r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Bild 58"/>
          <p:cNvPicPr/>
          <p:nvPr/>
        </p:nvPicPr>
        <p:blipFill>
          <a:blip r:embed="rId2"/>
          <a:stretch/>
        </p:blipFill>
        <p:spPr>
          <a:xfrm>
            <a:off x="576000" y="1440000"/>
            <a:ext cx="5714640" cy="1980720"/>
          </a:xfrm>
          <a:prstGeom prst="rect">
            <a:avLst/>
          </a:prstGeom>
          <a:ln>
            <a:noFill/>
          </a:ln>
        </p:spPr>
      </p:pic>
      <p:pic>
        <p:nvPicPr>
          <p:cNvPr id="60" name="Bild 59"/>
          <p:cNvPicPr/>
          <p:nvPr/>
        </p:nvPicPr>
        <p:blipFill>
          <a:blip r:embed="rId3"/>
          <a:stretch/>
        </p:blipFill>
        <p:spPr>
          <a:xfrm>
            <a:off x="6289560" y="1440000"/>
            <a:ext cx="1990440" cy="1990440"/>
          </a:xfrm>
          <a:prstGeom prst="rect">
            <a:avLst/>
          </a:prstGeom>
          <a:ln>
            <a:noFill/>
          </a:ln>
        </p:spPr>
      </p:pic>
      <p:pic>
        <p:nvPicPr>
          <p:cNvPr id="61" name="Bild 60"/>
          <p:cNvPicPr/>
          <p:nvPr/>
        </p:nvPicPr>
        <p:blipFill>
          <a:blip r:embed="rId4"/>
          <a:stretch/>
        </p:blipFill>
        <p:spPr>
          <a:xfrm>
            <a:off x="0" y="3888000"/>
            <a:ext cx="3665520" cy="3744000"/>
          </a:xfrm>
          <a:prstGeom prst="rect">
            <a:avLst/>
          </a:prstGeom>
          <a:ln>
            <a:noFill/>
          </a:ln>
        </p:spPr>
      </p:pic>
      <p:pic>
        <p:nvPicPr>
          <p:cNvPr id="62" name="Bild 61"/>
          <p:cNvPicPr/>
          <p:nvPr/>
        </p:nvPicPr>
        <p:blipFill>
          <a:blip r:embed="rId5"/>
          <a:stretch/>
        </p:blipFill>
        <p:spPr>
          <a:xfrm>
            <a:off x="936000" y="3420720"/>
            <a:ext cx="1904760" cy="847440"/>
          </a:xfrm>
          <a:prstGeom prst="rect">
            <a:avLst/>
          </a:prstGeom>
          <a:ln>
            <a:noFill/>
          </a:ln>
        </p:spPr>
      </p:pic>
      <p:pic>
        <p:nvPicPr>
          <p:cNvPr id="63" name="Bild 62"/>
          <p:cNvPicPr/>
          <p:nvPr/>
        </p:nvPicPr>
        <p:blipFill>
          <a:blip r:embed="rId6"/>
          <a:stretch/>
        </p:blipFill>
        <p:spPr>
          <a:xfrm>
            <a:off x="8064000" y="5256000"/>
            <a:ext cx="1990440" cy="1990440"/>
          </a:xfrm>
          <a:prstGeom prst="rect">
            <a:avLst/>
          </a:prstGeom>
          <a:ln>
            <a:noFill/>
          </a:ln>
        </p:spPr>
      </p:pic>
      <p:pic>
        <p:nvPicPr>
          <p:cNvPr id="64" name="Bild 63"/>
          <p:cNvPicPr/>
          <p:nvPr/>
        </p:nvPicPr>
        <p:blipFill>
          <a:blip r:embed="rId7"/>
          <a:stretch/>
        </p:blipFill>
        <p:spPr>
          <a:xfrm>
            <a:off x="3406680" y="5426640"/>
            <a:ext cx="4657320" cy="155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u="sng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Chlor</a:t>
            </a:r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</a:t>
            </a:r>
            <a:r>
              <a:rPr lang="de-DE" sz="2000" strike="noStrike" spc="-1" baseline="-3300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Gruppe der Halogene ( 7. Hauptgruppe)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Gelblich grün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Sehr reaktionsfreudig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Elementares Chlor wirkt oxidierend, kann mit tierischem und pflanzlichem Gewebe reagieren → ätzend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Tritt in der Natur selten elementar vor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eher gebunden (Natriumchlorid/Kochsalz)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Bild 66"/>
          <p:cNvPicPr/>
          <p:nvPr/>
        </p:nvPicPr>
        <p:blipFill>
          <a:blip r:embed="rId2"/>
          <a:stretch/>
        </p:blipFill>
        <p:spPr>
          <a:xfrm>
            <a:off x="6170400" y="5328000"/>
            <a:ext cx="2613600" cy="194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u="sng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Natronlauge</a:t>
            </a:r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228276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 dirty="0" err="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NaOH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pc="-1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de-DE" sz="2000" strike="noStrike" spc="-1" dirty="0" smtClean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H-Wert </a:t>
            </a:r>
            <a:r>
              <a:rPr lang="de-DE" sz="2000" strike="noStrike" spc="-1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14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Weiße Kristalline Substanz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Wird durch Elektrolyse aus Natriumchlorid gebildet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32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Bild 69"/>
          <p:cNvPicPr/>
          <p:nvPr/>
        </p:nvPicPr>
        <p:blipFill>
          <a:blip r:embed="rId2"/>
          <a:stretch/>
        </p:blipFill>
        <p:spPr>
          <a:xfrm>
            <a:off x="3290760" y="4752000"/>
            <a:ext cx="3333240" cy="222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u="sng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Wasserstoff</a:t>
            </a:r>
            <a:endParaRPr lang="de-DE" sz="44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lang="de-DE" sz="2000" strike="noStrike" spc="-1" baseline="-3300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Gruppe der Nichtmetalle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Farbloses Gas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Geringste Atommasse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Bestandteil fast aller organischen Verbindungen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Reagiert mit fast allen stoffen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Kommt ebenfalls auf Sonne, Jupiter, Saturn, Uranus und Neptun vor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32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Bild 72"/>
          <p:cNvPicPr/>
          <p:nvPr/>
        </p:nvPicPr>
        <p:blipFill>
          <a:blip r:embed="rId2"/>
          <a:stretch/>
        </p:blipFill>
        <p:spPr>
          <a:xfrm>
            <a:off x="5688000" y="5328000"/>
            <a:ext cx="2502720" cy="1766520"/>
          </a:xfrm>
          <a:prstGeom prst="rect">
            <a:avLst/>
          </a:prstGeom>
          <a:ln>
            <a:noFill/>
          </a:ln>
        </p:spPr>
      </p:pic>
      <p:pic>
        <p:nvPicPr>
          <p:cNvPr id="74" name="Bild 73"/>
          <p:cNvPicPr/>
          <p:nvPr/>
        </p:nvPicPr>
        <p:blipFill>
          <a:blip r:embed="rId3"/>
          <a:stretch/>
        </p:blipFill>
        <p:spPr>
          <a:xfrm>
            <a:off x="1526040" y="5112000"/>
            <a:ext cx="2577960" cy="226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Macintosh PowerPoint</Application>
  <PresentationFormat>Benutzerdefiniert</PresentationFormat>
  <Paragraphs>134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arial;sans-serif</vt:lpstr>
      <vt:lpstr>DejaVu Sans</vt:lpstr>
      <vt:lpstr>Segoe UI Symbol</vt:lpstr>
      <vt:lpstr>Symbol</vt:lpstr>
      <vt:lpstr>Times New Roman</vt:lpstr>
      <vt:lpstr>Wingdings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Angelo </dc:creator>
  <cp:lastModifiedBy>Winfried Zemann</cp:lastModifiedBy>
  <cp:revision>16</cp:revision>
  <dcterms:created xsi:type="dcterms:W3CDTF">2016-04-17T12:18:47Z</dcterms:created>
  <dcterms:modified xsi:type="dcterms:W3CDTF">2016-04-19T14:19:53Z</dcterms:modified>
  <dc:language>de-DE</dc:language>
</cp:coreProperties>
</file>