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0" r:id="rId4"/>
    <p:sldId id="261" r:id="rId5"/>
    <p:sldId id="262" r:id="rId6"/>
    <p:sldId id="270" r:id="rId7"/>
    <p:sldId id="263" r:id="rId8"/>
    <p:sldId id="273" r:id="rId9"/>
    <p:sldId id="274" r:id="rId10"/>
    <p:sldId id="272" r:id="rId11"/>
    <p:sldId id="265" r:id="rId12"/>
    <p:sldId id="266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</a:t>
            </a:r>
          </a:p>
          <a:p>
            <a:pPr lvl="6"/>
            <a:r>
              <a:rPr lang="de-DE" dirty="0" smtClean="0"/>
              <a:t>Siebte</a:t>
            </a:r>
          </a:p>
          <a:p>
            <a:pPr lvl="7"/>
            <a:r>
              <a:rPr lang="de-DE" dirty="0" smtClean="0"/>
              <a:t>Achte</a:t>
            </a:r>
          </a:p>
          <a:p>
            <a:pPr lvl="8"/>
            <a:r>
              <a:rPr lang="de-DE" dirty="0" smtClean="0"/>
              <a:t>Neunte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de-DE" smtClean="0"/>
              <a:t>19.04.16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dirty="0" smtClean="0"/>
              <a:t>Vom Kupferglanz zum Kupferdraht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de-DE" dirty="0" smtClean="0"/>
              <a:t>Gemma, Chiara, Maximilian, Mareike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Anodenschlamm/ Abfallprodukt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160" y="2009104"/>
            <a:ext cx="4489704" cy="4167859"/>
          </a:xfrm>
        </p:spPr>
        <p:txBody>
          <a:bodyPr/>
          <a:lstStyle/>
          <a:p>
            <a:r>
              <a:rPr lang="de-DE" dirty="0" smtClean="0"/>
              <a:t>Entstehung durch: </a:t>
            </a:r>
          </a:p>
          <a:p>
            <a:pPr lvl="1"/>
            <a:r>
              <a:rPr lang="de-DE" dirty="0" smtClean="0"/>
              <a:t>Raffination von Kupfer</a:t>
            </a:r>
          </a:p>
          <a:p>
            <a:pPr lvl="1"/>
            <a:r>
              <a:rPr lang="de-DE" dirty="0" smtClean="0"/>
              <a:t>Sortierung von unedlen und edlen Metallen durch Elektrolyse</a:t>
            </a:r>
          </a:p>
          <a:p>
            <a:pPr lvl="1"/>
            <a:r>
              <a:rPr lang="de-DE" dirty="0" smtClean="0"/>
              <a:t>Unedle Metalle: gehen in eine Lösung</a:t>
            </a:r>
          </a:p>
          <a:p>
            <a:pPr lvl="1"/>
            <a:r>
              <a:rPr lang="de-DE" dirty="0" smtClean="0"/>
              <a:t>Edlen Metalle: fallen unter die Elektrode, Sog 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9088" y="2009104"/>
            <a:ext cx="4489704" cy="4167859"/>
          </a:xfrm>
        </p:spPr>
        <p:txBody>
          <a:bodyPr/>
          <a:lstStyle/>
          <a:p>
            <a:r>
              <a:rPr lang="de-DE" dirty="0" smtClean="0"/>
              <a:t>Bestandteile: Gold, Platin, Silber </a:t>
            </a:r>
          </a:p>
          <a:p>
            <a:r>
              <a:rPr lang="de-DE" dirty="0" smtClean="0"/>
              <a:t>Wichtige Vorstufe </a:t>
            </a:r>
          </a:p>
          <a:p>
            <a:r>
              <a:rPr lang="de-DE" dirty="0" smtClean="0"/>
              <a:t>Innovatives Konzept zur Neugewinnung</a:t>
            </a:r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172755" y="1146220"/>
            <a:ext cx="209925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 zum Draht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Elektrisch isolierende Lackschicht</a:t>
            </a:r>
          </a:p>
          <a:p>
            <a:r>
              <a:rPr lang="de-DE" dirty="0" smtClean="0"/>
              <a:t>Verwendung: elektrische Spulen, Transformatoren, Maschinen, Herstellung von Hochfrequenzlitze</a:t>
            </a:r>
          </a:p>
          <a:p>
            <a:r>
              <a:rPr lang="de-DE" dirty="0" smtClean="0"/>
              <a:t>Einsparungseffekte, Energieeinspaarung</a:t>
            </a:r>
          </a:p>
          <a:p>
            <a:r>
              <a:rPr lang="de-DE" dirty="0" smtClean="0"/>
              <a:t>Eingebrannte unlösliche Filme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Je nach Zusammensetzung und Auswahl der Rohstoffe werden Filme mit unterschiedlichen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thermischen, mechanischen und dielektrischen </a:t>
            </a:r>
            <a:r>
              <a:rPr lang="de-DE" dirty="0" smtClean="0"/>
              <a:t>Eigenschaften erhalten</a:t>
            </a:r>
          </a:p>
          <a:p>
            <a:r>
              <a:rPr lang="de-DE" dirty="0" smtClean="0"/>
              <a:t>Folgen unsorgfältiger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4320" y="2099533"/>
            <a:ext cx="10888719" cy="439270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https://</a:t>
            </a:r>
            <a:r>
              <a:rPr lang="de-DE" dirty="0" smtClean="0"/>
              <a:t>de.wikipedia.org/wiki/Kupfer</a:t>
            </a:r>
          </a:p>
          <a:p>
            <a:r>
              <a:rPr lang="de-DE" dirty="0"/>
              <a:t>http://</a:t>
            </a:r>
            <a:r>
              <a:rPr lang="de-DE" dirty="0" smtClean="0"/>
              <a:t>www.chemie.de/lexikon/Anodenschlamm.html</a:t>
            </a:r>
          </a:p>
          <a:p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de.wikipedia.org/wiki/Anodenschlamm</a:t>
            </a:r>
          </a:p>
          <a:p>
            <a:r>
              <a:rPr lang="de-DE" dirty="0"/>
              <a:t>http://</a:t>
            </a:r>
            <a:r>
              <a:rPr lang="de-DE" dirty="0" smtClean="0"/>
              <a:t>www.energie-experten.org/experte/meldung-anzeigen/news/neues-konzept-zur-aufbereitung-von-anodenschlamm-2833.html</a:t>
            </a:r>
          </a:p>
          <a:p>
            <a:r>
              <a:rPr lang="de-DE" dirty="0"/>
              <a:t>http://</a:t>
            </a:r>
            <a:r>
              <a:rPr lang="de-DE" dirty="0" smtClean="0"/>
              <a:t>www.seilnacht.com/Lexikon/kupfraf.html</a:t>
            </a:r>
          </a:p>
          <a:p>
            <a:r>
              <a:rPr lang="de-DE" dirty="0"/>
              <a:t>https://de.wikipedia.org/wiki/Kupferraffination</a:t>
            </a:r>
            <a:endParaRPr lang="de-DE" dirty="0" smtClean="0"/>
          </a:p>
          <a:p>
            <a:r>
              <a:rPr lang="de-DE" b="1" dirty="0" smtClean="0"/>
              <a:t>Bildquelle:</a:t>
            </a:r>
          </a:p>
          <a:p>
            <a:r>
              <a:rPr lang="de-DE" dirty="0"/>
              <a:t>http://</a:t>
            </a:r>
            <a:r>
              <a:rPr lang="de-DE" dirty="0" smtClean="0"/>
              <a:t>www.seilnacht.com/Lexikon/kupfraf2.gif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5000">
              <a:schemeClr val="bg2">
                <a:lumMod val="95000"/>
              </a:schemeClr>
            </a:gs>
            <a:gs pos="0">
              <a:schemeClr val="bg2"/>
            </a:gs>
            <a:gs pos="71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98" y="2716826"/>
            <a:ext cx="4566902" cy="41411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5332" cy="338777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65332" y="0"/>
            <a:ext cx="6730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solidFill>
                  <a:srgbClr val="C00000"/>
                </a:solidFill>
              </a:rPr>
              <a:t>Noch Fragen</a:t>
            </a:r>
            <a:endParaRPr lang="de-DE" sz="9600" b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32390" y="5288340"/>
            <a:ext cx="3492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smtClean="0">
                <a:solidFill>
                  <a:srgbClr val="002060"/>
                </a:solidFill>
              </a:rPr>
              <a:t>Danke</a:t>
            </a:r>
            <a:endParaRPr lang="de-DE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ct val="0"/>
              </a:spcBef>
              <a:buNone/>
            </a:pPr>
            <a:r>
              <a:rPr lang="de-DE" sz="3000" b="0" i="0" dirty="0" smtClean="0">
                <a:solidFill>
                  <a:srgbClr val="E5E6DA"/>
                </a:solidFill>
                <a:latin typeface="Calibri"/>
              </a:rPr>
              <a:t>Gliederung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de-DE" dirty="0" smtClean="0"/>
              <a:t>Daten, Fakten</a:t>
            </a:r>
            <a:endParaRPr lang="de-DE" dirty="0"/>
          </a:p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de-DE" dirty="0"/>
              <a:t>	</a:t>
            </a:r>
            <a:r>
              <a:rPr lang="de-DE" dirty="0" smtClean="0"/>
              <a:t>-Rohstoff</a:t>
            </a:r>
          </a:p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de-DE" dirty="0"/>
              <a:t>	</a:t>
            </a:r>
            <a:r>
              <a:rPr lang="de-DE" dirty="0" smtClean="0"/>
              <a:t>-Fundort</a:t>
            </a:r>
          </a:p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de-DE" dirty="0"/>
              <a:t>	</a:t>
            </a:r>
            <a:r>
              <a:rPr lang="de-DE" dirty="0" smtClean="0"/>
              <a:t>-Standort Deutschland</a:t>
            </a:r>
          </a:p>
          <a:p>
            <a:pPr marL="0" indent="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None/>
            </a:pPr>
            <a:r>
              <a:rPr lang="de-DE" dirty="0"/>
              <a:t>	</a:t>
            </a:r>
            <a:r>
              <a:rPr lang="de-DE" dirty="0" smtClean="0"/>
              <a:t>-Geschichte</a:t>
            </a:r>
          </a:p>
          <a:p>
            <a:pPr>
              <a:buClr>
                <a:srgbClr val="3C4743"/>
              </a:buClr>
            </a:pPr>
            <a:r>
              <a:rPr lang="de-DE" dirty="0" smtClean="0"/>
              <a:t>Kupfer Raffination</a:t>
            </a:r>
          </a:p>
          <a:p>
            <a:pPr>
              <a:buClr>
                <a:srgbClr val="3C4743"/>
              </a:buClr>
            </a:pPr>
            <a:r>
              <a:rPr lang="de-DE" dirty="0" smtClean="0"/>
              <a:t>Anodenschlamm, (Abfallprodukt ?)</a:t>
            </a:r>
          </a:p>
          <a:p>
            <a:pPr>
              <a:buClr>
                <a:srgbClr val="3C4743"/>
              </a:buClr>
            </a:pPr>
            <a:r>
              <a:rPr lang="de-DE" dirty="0" smtClean="0"/>
              <a:t>Verarbeitung zum Draht</a:t>
            </a:r>
          </a:p>
          <a:p>
            <a:pPr>
              <a:buClr>
                <a:srgbClr val="3C4743"/>
              </a:buClr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ct val="0"/>
              </a:spcBef>
              <a:buNone/>
            </a:pPr>
            <a:r>
              <a:rPr lang="de-DE" sz="3000" b="0" i="0" dirty="0" smtClean="0">
                <a:solidFill>
                  <a:srgbClr val="E5E6DA"/>
                </a:solidFill>
                <a:latin typeface="Calibri"/>
              </a:rPr>
              <a:t>Daten/ Fakten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Elementsymbol: </a:t>
            </a:r>
            <a:r>
              <a:rPr lang="de-DE" dirty="0" err="1" smtClean="0"/>
              <a:t>Cu</a:t>
            </a:r>
            <a:endParaRPr lang="de-DE" dirty="0" smtClean="0"/>
          </a:p>
          <a:p>
            <a:r>
              <a:rPr lang="de-DE" dirty="0" smtClean="0"/>
              <a:t>Ordnungszahl: 29</a:t>
            </a:r>
          </a:p>
          <a:p>
            <a:r>
              <a:rPr lang="de-DE" dirty="0" smtClean="0"/>
              <a:t>Übergangsmetall, Halbmetall</a:t>
            </a:r>
          </a:p>
          <a:p>
            <a:r>
              <a:rPr lang="de-DE" dirty="0" smtClean="0"/>
              <a:t>Weiches, gut formbares, zähes Metall</a:t>
            </a:r>
          </a:p>
          <a:p>
            <a:r>
              <a:rPr lang="de-DE" dirty="0" smtClean="0"/>
              <a:t>Leitet Wärme &amp; Strom sehr gut</a:t>
            </a:r>
          </a:p>
          <a:p>
            <a:r>
              <a:rPr lang="de-DE" dirty="0" smtClean="0"/>
              <a:t>Lachsrot, metallisch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ct val="0"/>
              </a:spcBef>
              <a:buNone/>
            </a:pPr>
            <a:r>
              <a:rPr lang="de-DE" dirty="0" smtClean="0"/>
              <a:t>Standort/Fundort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de-DE" dirty="0"/>
              <a:t>d</a:t>
            </a:r>
            <a:r>
              <a:rPr lang="de-DE" dirty="0" smtClean="0"/>
              <a:t>ie elementare Form kommt in der Natur selten vor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r>
              <a:rPr lang="de-DE" dirty="0" smtClean="0"/>
              <a:t>Tritt in sekundären Kupfermineralien, verzweigten Strukturen auf</a:t>
            </a:r>
          </a:p>
          <a:p>
            <a:r>
              <a:rPr lang="de-DE" dirty="0"/>
              <a:t>Auftreten von </a:t>
            </a:r>
            <a:r>
              <a:rPr lang="de-DE" dirty="0" smtClean="0"/>
              <a:t>reinem </a:t>
            </a:r>
            <a:r>
              <a:rPr lang="de-DE" dirty="0"/>
              <a:t>Kupfer 2011</a:t>
            </a:r>
          </a:p>
          <a:p>
            <a:pPr marL="0" indent="0">
              <a:buNone/>
            </a:pPr>
            <a:r>
              <a:rPr lang="de-DE" dirty="0"/>
              <a:t>	-2900 Orten</a:t>
            </a:r>
          </a:p>
          <a:p>
            <a:pPr marL="0" indent="0">
              <a:buNone/>
            </a:pPr>
            <a:r>
              <a:rPr lang="de-DE" dirty="0"/>
              <a:t>	-größte Vorkommen: Chile, </a:t>
            </a:r>
            <a:r>
              <a:rPr lang="de-DE" dirty="0" smtClean="0"/>
              <a:t>	Peru</a:t>
            </a:r>
            <a:r>
              <a:rPr lang="de-DE" dirty="0"/>
              <a:t>, USA, Russland, Sambia, </a:t>
            </a:r>
            <a:r>
              <a:rPr lang="de-DE" dirty="0" smtClean="0"/>
              <a:t>	Kanada</a:t>
            </a:r>
            <a:r>
              <a:rPr lang="de-DE" dirty="0"/>
              <a:t>, Mongolei</a:t>
            </a:r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endParaRPr lang="de-DE" dirty="0" smtClean="0"/>
          </a:p>
          <a:p>
            <a:pPr marL="228600" indent="-228600"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Font typeface="Wingdings"/>
              <a:buChar char="§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Deutschland</a:t>
            </a:r>
            <a:r>
              <a:rPr lang="de-DE" dirty="0"/>
              <a:t>: mittlere Breiten, Harz, Sauerland, Lausitz, Thüringer Wald, Saarland, Eifel (1990)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Größten Produzenten: Chile, Peru,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Kupferzeit</a:t>
            </a:r>
          </a:p>
          <a:p>
            <a:pPr marL="0" indent="0">
              <a:buNone/>
            </a:pPr>
            <a:r>
              <a:rPr lang="de-DE" dirty="0" smtClean="0"/>
              <a:t>	-5. Jahrtausend –                    	3. Jahrtausend vor Chr.</a:t>
            </a:r>
          </a:p>
          <a:p>
            <a:r>
              <a:rPr lang="de-DE" dirty="0" smtClean="0"/>
              <a:t>Alchemie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-Venus / Weiblichkeit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Römisches </a:t>
            </a:r>
            <a:r>
              <a:rPr lang="de-DE" dirty="0" smtClean="0"/>
              <a:t>Reich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-15.000 Tonnen pro Jahr</a:t>
            </a:r>
            <a:endParaRPr lang="de-DE" dirty="0"/>
          </a:p>
          <a:p>
            <a:r>
              <a:rPr lang="de-DE" dirty="0" smtClean="0"/>
              <a:t>Legierungen, Bronze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-bieten Widerstandsfähigere 	Eigenschaften 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11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ct val="0"/>
              </a:spcBef>
              <a:buNone/>
            </a:pPr>
            <a:r>
              <a:rPr lang="de-DE" sz="3000" b="0" i="0" dirty="0" smtClean="0">
                <a:solidFill>
                  <a:srgbClr val="E5E6DA"/>
                </a:solidFill>
                <a:latin typeface="Calibri"/>
              </a:rPr>
              <a:t>Kupferraffination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Elektrolyt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-Kupfersulfat in verdünnter Schwefelsäure </a:t>
            </a:r>
            <a:r>
              <a:rPr lang="de-DE" dirty="0" err="1" smtClean="0"/>
              <a:t>CuSO</a:t>
            </a:r>
            <a:r>
              <a:rPr lang="de-DE" dirty="0" smtClean="0">
                <a:latin typeface="Calibri" panose="020F0502020204030204" pitchFamily="34" charset="0"/>
              </a:rPr>
              <a:t>₄ in H₂SO₄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Elektroden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</a:t>
            </a:r>
            <a:r>
              <a:rPr lang="de-DE" dirty="0" smtClean="0">
                <a:latin typeface="Calibri" panose="020F0502020204030204" pitchFamily="34" charset="0"/>
              </a:rPr>
              <a:t>-Anode (Pluspol): Rohkupfer </a:t>
            </a:r>
            <a:r>
              <a:rPr lang="de-DE" dirty="0" err="1" smtClean="0">
                <a:latin typeface="Calibri" panose="020F0502020204030204" pitchFamily="34" charset="0"/>
              </a:rPr>
              <a:t>Cu</a:t>
            </a:r>
            <a:r>
              <a:rPr lang="de-DE" dirty="0" smtClean="0">
                <a:latin typeface="Calibri" panose="020F0502020204030204" pitchFamily="34" charset="0"/>
              </a:rPr>
              <a:t>(s) verunreinigt mit Zink, Eisen, Blei, Zinn, 			Arsen, Gold, Silber, Platin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</a:t>
            </a:r>
            <a:r>
              <a:rPr lang="de-DE" dirty="0" smtClean="0">
                <a:latin typeface="Calibri" panose="020F0502020204030204" pitchFamily="34" charset="0"/>
              </a:rPr>
              <a:t>-Kathode (Minuspol): </a:t>
            </a:r>
            <a:r>
              <a:rPr lang="de-DE" dirty="0">
                <a:latin typeface="Calibri" panose="020F0502020204030204" pitchFamily="34" charset="0"/>
              </a:rPr>
              <a:t>r</a:t>
            </a:r>
            <a:r>
              <a:rPr lang="de-DE" dirty="0" smtClean="0">
                <a:latin typeface="Calibri" panose="020F0502020204030204" pitchFamily="34" charset="0"/>
              </a:rPr>
              <a:t>eines Kupfer</a:t>
            </a: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Kupferraffination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0,2 – 0,4 V</a:t>
            </a:r>
          </a:p>
          <a:p>
            <a:r>
              <a:rPr lang="de-DE" dirty="0" smtClean="0"/>
              <a:t>Kupfer und unedle Metalle lösen sich aus der Anode in Form von Ionen</a:t>
            </a:r>
          </a:p>
          <a:p>
            <a:r>
              <a:rPr lang="de-DE" dirty="0"/>
              <a:t>e</a:t>
            </a:r>
            <a:r>
              <a:rPr lang="de-DE" dirty="0" smtClean="0"/>
              <a:t>dlere Metalle lösen und oxidieren nicht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-Anodenschlamm bildet sich</a:t>
            </a:r>
          </a:p>
          <a:p>
            <a:r>
              <a:rPr lang="de-DE" dirty="0" smtClean="0"/>
              <a:t>Kupfer-Ionen von der Anode lagern sich an das Kupfer der Kathode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8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Kupferraffination 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532" y="1891710"/>
            <a:ext cx="6735888" cy="49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Kupferraffination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Oxidation (</a:t>
            </a:r>
            <a:r>
              <a:rPr lang="de-DE" dirty="0" smtClean="0"/>
              <a:t>Anode, Pluspol):</a:t>
            </a:r>
            <a:r>
              <a:rPr lang="de-DE" dirty="0" smtClean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Cu</a:t>
            </a:r>
            <a:r>
              <a:rPr lang="de-DE" dirty="0" smtClean="0"/>
              <a:t> </a:t>
            </a:r>
            <a:r>
              <a:rPr lang="de-DE" dirty="0" smtClean="0"/>
              <a:t>(s)(roh) → Cu²⁺ (aq) + 2e⁻</a:t>
            </a:r>
          </a:p>
          <a:p>
            <a:r>
              <a:rPr lang="de-DE" dirty="0" smtClean="0"/>
              <a:t>Reduktion (</a:t>
            </a:r>
            <a:r>
              <a:rPr lang="de-DE" dirty="0" smtClean="0"/>
              <a:t>Kathode, Minuspol):</a:t>
            </a:r>
            <a:r>
              <a:rPr lang="de-DE" dirty="0" smtClean="0"/>
              <a:t>	Cu²⁺ (aq) + 2e⁻ → </a:t>
            </a:r>
            <a:r>
              <a:rPr lang="de-DE" dirty="0" err="1" smtClean="0"/>
              <a:t>Cu</a:t>
            </a:r>
            <a:r>
              <a:rPr lang="de-DE" dirty="0" smtClean="0"/>
              <a:t> (s)(rein)</a:t>
            </a:r>
          </a:p>
          <a:p>
            <a:r>
              <a:rPr lang="de-DE" dirty="0" smtClean="0"/>
              <a:t>Redoxreaktion (Gesamtreaktion):</a:t>
            </a:r>
            <a:r>
              <a:rPr lang="de-DE" dirty="0" smtClean="0"/>
              <a:t>	</a:t>
            </a:r>
            <a:r>
              <a:rPr lang="de-DE" dirty="0" err="1" smtClean="0"/>
              <a:t>Cu</a:t>
            </a:r>
            <a:r>
              <a:rPr lang="de-DE" dirty="0" smtClean="0"/>
              <a:t> </a:t>
            </a:r>
            <a:r>
              <a:rPr lang="de-DE" dirty="0" smtClean="0"/>
              <a:t>(s)(roh) → </a:t>
            </a:r>
            <a:r>
              <a:rPr lang="de-DE" dirty="0" err="1" smtClean="0"/>
              <a:t>Cu</a:t>
            </a:r>
            <a:r>
              <a:rPr lang="de-DE" dirty="0" smtClean="0"/>
              <a:t> (s)(</a:t>
            </a:r>
            <a:r>
              <a:rPr lang="de-DE" dirty="0" smtClean="0"/>
              <a:t>rein)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/>
              <a:t>unerwünschte Nebenreaktion: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dirty="0" smtClean="0"/>
              <a:t>	</a:t>
            </a:r>
            <a:r>
              <a:rPr lang="de-DE" dirty="0" smtClean="0"/>
              <a:t>1. Bildung von Sauerstoff </a:t>
            </a:r>
            <a:r>
              <a:rPr lang="de-DE" smtClean="0"/>
              <a:t>(Anode): </a:t>
            </a:r>
            <a:r>
              <a:rPr lang="de-DE" dirty="0" smtClean="0"/>
              <a:t>2 </a:t>
            </a:r>
            <a:r>
              <a:rPr lang="de-DE" dirty="0" smtClean="0"/>
              <a:t>H</a:t>
            </a:r>
            <a:r>
              <a:rPr lang="de-DE" dirty="0" smtClean="0">
                <a:latin typeface="Calibri" panose="020F0502020204030204" pitchFamily="34" charset="0"/>
              </a:rPr>
              <a:t>₂O → 4H⁺ + O₂ + 4e</a:t>
            </a:r>
            <a:r>
              <a:rPr lang="de-DE" dirty="0" smtClean="0">
                <a:latin typeface="Calibri" panose="020F0502020204030204" pitchFamily="34" charset="0"/>
              </a:rPr>
              <a:t>⁻</a:t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			2. Reaktion des gebildeten Sauerstoffs: 2 </a:t>
            </a:r>
            <a:r>
              <a:rPr lang="de-DE" dirty="0" err="1" smtClean="0">
                <a:latin typeface="Calibri" panose="020F0502020204030204" pitchFamily="34" charset="0"/>
              </a:rPr>
              <a:t>Cu</a:t>
            </a:r>
            <a:r>
              <a:rPr lang="de-DE" dirty="0" smtClean="0">
                <a:latin typeface="Calibri" panose="020F0502020204030204" pitchFamily="34" charset="0"/>
              </a:rPr>
              <a:t> + O₂ → 2 </a:t>
            </a:r>
            <a:r>
              <a:rPr lang="de-DE" dirty="0" err="1" smtClean="0">
                <a:latin typeface="Calibri" panose="020F0502020204030204" pitchFamily="34" charset="0"/>
              </a:rPr>
              <a:t>CuO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			3. Das </a:t>
            </a:r>
            <a:r>
              <a:rPr lang="de-DE" dirty="0" err="1" smtClean="0">
                <a:latin typeface="Calibri" panose="020F0502020204030204" pitchFamily="34" charset="0"/>
              </a:rPr>
              <a:t>CuO</a:t>
            </a:r>
            <a:r>
              <a:rPr lang="de-DE" dirty="0" smtClean="0">
                <a:latin typeface="Calibri" panose="020F0502020204030204" pitchFamily="34" charset="0"/>
              </a:rPr>
              <a:t> löst sich in Schwefelsäure auf -&gt; Cu</a:t>
            </a:r>
            <a:r>
              <a:rPr lang="de-DE" baseline="30000" dirty="0" smtClean="0">
                <a:latin typeface="Calibri" panose="020F0502020204030204" pitchFamily="34" charset="0"/>
              </a:rPr>
              <a:t>2+</a:t>
            </a:r>
            <a:r>
              <a:rPr lang="de-DE" dirty="0" smtClean="0">
                <a:latin typeface="Calibri" panose="020F0502020204030204" pitchFamily="34" charset="0"/>
              </a:rPr>
              <a:t>-Ionen.)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zu Themen im Zusammenhang mit der Ausbildung, im Design Wandtafelbilder (Breitbild)</Template>
  <TotalTime>0</TotalTime>
  <Words>250</Words>
  <Application>Microsoft Macintosh PowerPoint</Application>
  <PresentationFormat>Breitbild</PresentationFormat>
  <Paragraphs>87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Education 16x9</vt:lpstr>
      <vt:lpstr>Vom Kupferglanz zum Kupferdraht</vt:lpstr>
      <vt:lpstr>Gliederung</vt:lpstr>
      <vt:lpstr>Daten/ Fakten</vt:lpstr>
      <vt:lpstr>Standort/Fundort</vt:lpstr>
      <vt:lpstr>Geschichte</vt:lpstr>
      <vt:lpstr>Kupferraffination </vt:lpstr>
      <vt:lpstr>Kupferraffination </vt:lpstr>
      <vt:lpstr>Kupferraffination </vt:lpstr>
      <vt:lpstr>Kupferraffination </vt:lpstr>
      <vt:lpstr>Anodenschlamm/ Abfallprodukt </vt:lpstr>
      <vt:lpstr>Verarbeitung zum Draht</vt:lpstr>
      <vt:lpstr>Quellen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2016-04-05T13:11:12Z</dcterms:created>
  <dcterms:modified xsi:type="dcterms:W3CDTF">2016-04-19T14:10:41Z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