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1"/>
  </p:notesMasterIdLst>
  <p:sldIdLst>
    <p:sldId id="260" r:id="rId2"/>
    <p:sldId id="261" r:id="rId3"/>
    <p:sldId id="274" r:id="rId4"/>
    <p:sldId id="273" r:id="rId5"/>
    <p:sldId id="256" r:id="rId6"/>
    <p:sldId id="257" r:id="rId7"/>
    <p:sldId id="258" r:id="rId8"/>
    <p:sldId id="259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62" r:id="rId20"/>
  </p:sldIdLst>
  <p:sldSz cx="9144000" cy="6858000" type="screen4x3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3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FFF2EF5-5910-4EE5-9D32-0337F326BDDC}" type="datetimeFigureOut">
              <a:rPr lang="de-DE" smtClean="0"/>
              <a:pPr/>
              <a:t>19.04.2016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EEEAB67-BB94-4F02-B6D9-861150ACC911}" type="slidenum">
              <a:rPr lang="de-DE" smtClean="0"/>
              <a:pPr/>
              <a:t>‹Nr.›</a:t>
            </a:fld>
            <a:endParaRPr lang="de-D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143000" y="695325"/>
            <a:ext cx="4570413" cy="3427413"/>
          </a:xfrm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3" name="Notizenplatzhalter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de-DE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003786" y="695134"/>
            <a:ext cx="4848989" cy="3428152"/>
          </a:xfrm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3" name="Notizenplatzhalter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de-DE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143000" y="695325"/>
            <a:ext cx="4570413" cy="3427413"/>
          </a:xfrm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3" name="Notizenplatzhalter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de-DE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003786" y="695134"/>
            <a:ext cx="4848989" cy="3428152"/>
          </a:xfrm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3" name="Notizenplatzhalter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de-DE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003786" y="695134"/>
            <a:ext cx="4848989" cy="3428152"/>
          </a:xfrm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3" name="Notizenplatzhalter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de-DE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003786" y="695134"/>
            <a:ext cx="4848989" cy="3428152"/>
          </a:xfrm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3" name="Notizenplatzhalter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de-DE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003786" y="695134"/>
            <a:ext cx="4848989" cy="3428152"/>
          </a:xfrm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3" name="Notizenplatzhalter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de-DE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003786" y="695134"/>
            <a:ext cx="4848989" cy="3428152"/>
          </a:xfrm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3" name="Notizenplatzhalter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de-DE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003786" y="695134"/>
            <a:ext cx="4848989" cy="3428152"/>
          </a:xfrm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3" name="Notizenplatzhalter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de-DE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003786" y="695134"/>
            <a:ext cx="4848989" cy="3428152"/>
          </a:xfrm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3" name="Notizenplatzhalter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de-DE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smtClean="0"/>
              <a:t>Formatvorlage des Untertitelmasters durch Klicken bearbeiten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6E4C69-2A1C-4827-9989-18669BDCBA7F}" type="datetimeFigureOut">
              <a:rPr lang="de-DE" smtClean="0"/>
              <a:pPr/>
              <a:t>19.04.2016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790C3B-BD3F-4BCA-AEDD-F48948EB0378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6E4C69-2A1C-4827-9989-18669BDCBA7F}" type="datetimeFigureOut">
              <a:rPr lang="de-DE" smtClean="0"/>
              <a:pPr/>
              <a:t>19.04.2016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790C3B-BD3F-4BCA-AEDD-F48948EB0378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6E4C69-2A1C-4827-9989-18669BDCBA7F}" type="datetimeFigureOut">
              <a:rPr lang="de-DE" smtClean="0"/>
              <a:pPr/>
              <a:t>19.04.2016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790C3B-BD3F-4BCA-AEDD-F48948EB0378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6E4C69-2A1C-4827-9989-18669BDCBA7F}" type="datetimeFigureOut">
              <a:rPr lang="de-DE" smtClean="0"/>
              <a:pPr/>
              <a:t>19.04.2016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790C3B-BD3F-4BCA-AEDD-F48948EB0378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6E4C69-2A1C-4827-9989-18669BDCBA7F}" type="datetimeFigureOut">
              <a:rPr lang="de-DE" smtClean="0"/>
              <a:pPr/>
              <a:t>19.04.2016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790C3B-BD3F-4BCA-AEDD-F48948EB0378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6E4C69-2A1C-4827-9989-18669BDCBA7F}" type="datetimeFigureOut">
              <a:rPr lang="de-DE" smtClean="0"/>
              <a:pPr/>
              <a:t>19.04.2016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790C3B-BD3F-4BCA-AEDD-F48948EB0378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6E4C69-2A1C-4827-9989-18669BDCBA7F}" type="datetimeFigureOut">
              <a:rPr lang="de-DE" smtClean="0"/>
              <a:pPr/>
              <a:t>19.04.2016</a:t>
            </a:fld>
            <a:endParaRPr lang="de-DE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790C3B-BD3F-4BCA-AEDD-F48948EB0378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6E4C69-2A1C-4827-9989-18669BDCBA7F}" type="datetimeFigureOut">
              <a:rPr lang="de-DE" smtClean="0"/>
              <a:pPr/>
              <a:t>19.04.2016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790C3B-BD3F-4BCA-AEDD-F48948EB0378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6E4C69-2A1C-4827-9989-18669BDCBA7F}" type="datetimeFigureOut">
              <a:rPr lang="de-DE" smtClean="0"/>
              <a:pPr/>
              <a:t>19.04.2016</a:t>
            </a:fld>
            <a:endParaRPr lang="de-DE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790C3B-BD3F-4BCA-AEDD-F48948EB0378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6E4C69-2A1C-4827-9989-18669BDCBA7F}" type="datetimeFigureOut">
              <a:rPr lang="de-DE" smtClean="0"/>
              <a:pPr/>
              <a:t>19.04.2016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790C3B-BD3F-4BCA-AEDD-F48948EB0378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6E4C69-2A1C-4827-9989-18669BDCBA7F}" type="datetimeFigureOut">
              <a:rPr lang="de-DE" smtClean="0"/>
              <a:pPr/>
              <a:t>19.04.2016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790C3B-BD3F-4BCA-AEDD-F48948EB0378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B6E4C69-2A1C-4827-9989-18669BDCBA7F}" type="datetimeFigureOut">
              <a:rPr lang="de-DE" smtClean="0"/>
              <a:pPr/>
              <a:t>19.04.2016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790C3B-BD3F-4BCA-AEDD-F48948EB0378}" type="slidenum">
              <a:rPr lang="de-DE" smtClean="0"/>
              <a:pPr/>
              <a:t>‹Nr.›</a:t>
            </a:fld>
            <a:endParaRPr lang="de-D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hemgapedia.de/vsengine/vlu/vsc/de/ch/16/ac/elemente/vlu/13.vlu/Page/vsc/de/ch/16/ac/elemente/borgruppe/aluminium/aluminium_05.vscml.html" TargetMode="External"/><Relationship Id="rId2" Type="http://schemas.openxmlformats.org/officeDocument/2006/relationships/hyperlink" Target="https://www.google.de/search?q=bauxit&amp;source=lnms&amp;tbm=isch&amp;sa=X&amp;ved=0ahUKEwj0t629kpbMAhUKhSwKHQo5AbwQ_AUIBygB&amp;biw=1366&amp;bih=651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aluinfo.de/tl_files/_media/content/img/Grafiken_deutsch/Absatzmaerkte_2011_de.jpg" TargetMode="External"/><Relationship Id="rId5" Type="http://schemas.openxmlformats.org/officeDocument/2006/relationships/hyperlink" Target="http://www.impol-group.de/aluminium/verwendung-von-aluminium" TargetMode="External"/><Relationship Id="rId4" Type="http://schemas.openxmlformats.org/officeDocument/2006/relationships/hyperlink" Target="http://images.google.de/imgres?imgurl=http://www.hydro.com/upload/Aluminium/de/1.1.03_properties_de.jpg&amp;imgrefurl=http://www.hydro.com/de/Deutschland/uber-aluminium/warum-aluminium/physikalischen-eigenschaften/&amp;h=175&amp;w=509&amp;tbnid=d2ha7KcTCRCChM:&amp;docid=LBn6qTH_JtLAnM&amp;ei=oBsWV5jKFIT4UrG2uIgI&amp;tbm=isch&amp;iact=rc&amp;uact=3&amp;dur=8329&amp;page=1&amp;start=0&amp;ndsp=26&amp;ved=0ahUKEwiYmq240ZrMAhUEvBQKHTEbDoEQMwgxKAowCg&amp;bih=803&amp;biw=1600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b="1" u="sng" dirty="0" smtClean="0"/>
              <a:t>Vom Bauxit zum Aluminium</a:t>
            </a:r>
            <a:endParaRPr lang="de-DE" b="1" u="sng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e-DE" dirty="0"/>
          </a:p>
        </p:txBody>
      </p:sp>
      <p:pic>
        <p:nvPicPr>
          <p:cNvPr id="1026" name="Picture 2" descr="C:\Schule\Chemie\Bauxit- Aluminium\Unbenaccnnt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268760"/>
            <a:ext cx="2324100" cy="1971675"/>
          </a:xfrm>
          <a:prstGeom prst="rect">
            <a:avLst/>
          </a:prstGeom>
          <a:noFill/>
        </p:spPr>
      </p:pic>
      <p:pic>
        <p:nvPicPr>
          <p:cNvPr id="1027" name="Picture 3" descr="C:\Schule\Chemie\Bauxit- Aluminium\Unbenann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51720" y="2924944"/>
            <a:ext cx="2647950" cy="1724025"/>
          </a:xfrm>
          <a:prstGeom prst="rect">
            <a:avLst/>
          </a:prstGeom>
          <a:noFill/>
        </p:spPr>
      </p:pic>
      <p:pic>
        <p:nvPicPr>
          <p:cNvPr id="1028" name="Picture 4" descr="C:\Schule\Chemie\Bauxit- Aluminium\Unbenccannt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11560" y="4509120"/>
            <a:ext cx="2657475" cy="1724025"/>
          </a:xfrm>
          <a:prstGeom prst="rect">
            <a:avLst/>
          </a:prstGeom>
          <a:noFill/>
        </p:spPr>
      </p:pic>
      <p:pic>
        <p:nvPicPr>
          <p:cNvPr id="1029" name="Picture 5" descr="C:\Schule\Chemie\Bauxit- Aluminium\Unbessnannt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868144" y="2060848"/>
            <a:ext cx="2638425" cy="1733550"/>
          </a:xfrm>
          <a:prstGeom prst="rect">
            <a:avLst/>
          </a:prstGeom>
          <a:noFill/>
        </p:spPr>
      </p:pic>
      <p:pic>
        <p:nvPicPr>
          <p:cNvPr id="1030" name="Picture 6" descr="C:\Schule\Chemie\Bauxit- Aluminium\Unssbenannt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372200" y="4437112"/>
            <a:ext cx="2133600" cy="2133600"/>
          </a:xfrm>
          <a:prstGeom prst="rect">
            <a:avLst/>
          </a:prstGeom>
          <a:noFill/>
        </p:spPr>
      </p:pic>
      <p:sp>
        <p:nvSpPr>
          <p:cNvPr id="11" name="Pfeil nach rechts 10"/>
          <p:cNvSpPr/>
          <p:nvPr/>
        </p:nvSpPr>
        <p:spPr>
          <a:xfrm>
            <a:off x="3347864" y="1988840"/>
            <a:ext cx="1728192" cy="86409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2" name="Pfeil nach rechts 11"/>
          <p:cNvSpPr/>
          <p:nvPr/>
        </p:nvSpPr>
        <p:spPr>
          <a:xfrm>
            <a:off x="3851920" y="4797152"/>
            <a:ext cx="1944216" cy="93610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feld 1"/>
          <p:cNvSpPr txBox="1"/>
          <p:nvPr/>
        </p:nvSpPr>
        <p:spPr>
          <a:xfrm>
            <a:off x="1502135" y="1894196"/>
            <a:ext cx="4506446" cy="1796561"/>
          </a:xfrm>
          <a:prstGeom prst="rect">
            <a:avLst/>
          </a:prstGeom>
          <a:noFill/>
          <a:ln>
            <a:noFill/>
          </a:ln>
        </p:spPr>
        <p:txBody>
          <a:bodyPr vert="horz" wrap="none" lIns="81639" tIns="40820" rIns="81639" bIns="40820" anchorCtr="0" compatLnSpc="0">
            <a:spAutoFit/>
          </a:bodyPr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hangingPunct="0">
              <a:buNone/>
            </a:pPr>
            <a:r>
              <a:rPr lang="de-DE" sz="1600" dirty="0">
                <a:latin typeface="Liberation Sans" pitchFamily="18"/>
                <a:ea typeface="Microsoft YaHei" pitchFamily="2"/>
                <a:cs typeface="Arial" pitchFamily="2"/>
              </a:rPr>
              <a:t>Reduktion an der Kathode: 4Al</a:t>
            </a:r>
            <a:r>
              <a:rPr lang="de-DE" sz="1600" baseline="17000" dirty="0">
                <a:latin typeface="Liberation Sans" pitchFamily="18"/>
                <a:ea typeface="Microsoft YaHei" pitchFamily="2"/>
                <a:cs typeface="Arial" pitchFamily="2"/>
              </a:rPr>
              <a:t>3+</a:t>
            </a:r>
            <a:r>
              <a:rPr lang="de-DE" sz="1600" baseline="-17000" dirty="0">
                <a:latin typeface="Liberation Sans" pitchFamily="18"/>
                <a:ea typeface="Microsoft YaHei" pitchFamily="2"/>
                <a:cs typeface="Arial" pitchFamily="2"/>
              </a:rPr>
              <a:t> </a:t>
            </a:r>
            <a:r>
              <a:rPr lang="de-DE" sz="1600" dirty="0">
                <a:latin typeface="Liberation Sans" pitchFamily="18"/>
                <a:ea typeface="Microsoft YaHei" pitchFamily="2"/>
                <a:cs typeface="Arial" pitchFamily="2"/>
              </a:rPr>
              <a:t>+ 12e</a:t>
            </a:r>
            <a:r>
              <a:rPr lang="de-DE" sz="1600" baseline="17000" dirty="0">
                <a:latin typeface="Liberation Sans" pitchFamily="18"/>
                <a:ea typeface="Microsoft YaHei" pitchFamily="2"/>
                <a:cs typeface="Arial" pitchFamily="2"/>
              </a:rPr>
              <a:t>-</a:t>
            </a:r>
            <a:r>
              <a:rPr lang="de-DE" sz="1600" dirty="0">
                <a:latin typeface="Liberation Sans" pitchFamily="18"/>
                <a:ea typeface="Microsoft YaHei" pitchFamily="2"/>
                <a:cs typeface="Arial" pitchFamily="2"/>
              </a:rPr>
              <a:t> </a:t>
            </a:r>
            <a:r>
              <a:rPr lang="de-DE" sz="1600" dirty="0">
                <a:latin typeface="Liberation Serif" pitchFamily="18"/>
                <a:ea typeface="Liberation Serif" pitchFamily="18"/>
                <a:cs typeface="Arial" pitchFamily="2"/>
              </a:rPr>
              <a:t>→</a:t>
            </a:r>
            <a:r>
              <a:rPr lang="de-DE" sz="1600" dirty="0">
                <a:latin typeface="Liberation Sans" pitchFamily="18"/>
                <a:ea typeface="Microsoft YaHei" pitchFamily="2"/>
                <a:cs typeface="Arial" pitchFamily="2"/>
              </a:rPr>
              <a:t> 4Al</a:t>
            </a:r>
          </a:p>
          <a:p>
            <a:pPr hangingPunct="0">
              <a:buNone/>
            </a:pPr>
            <a:endParaRPr lang="de-DE" sz="1600" dirty="0">
              <a:latin typeface="Liberation Sans" pitchFamily="18"/>
              <a:ea typeface="Microsoft YaHei" pitchFamily="2"/>
              <a:cs typeface="Arial" pitchFamily="2"/>
            </a:endParaRPr>
          </a:p>
          <a:p>
            <a:pPr hangingPunct="0">
              <a:buNone/>
            </a:pPr>
            <a:endParaRPr lang="de-DE" sz="1600" dirty="0">
              <a:latin typeface="Liberation Sans" pitchFamily="18"/>
              <a:ea typeface="Microsoft YaHei" pitchFamily="2"/>
              <a:cs typeface="Arial" pitchFamily="2"/>
            </a:endParaRPr>
          </a:p>
          <a:p>
            <a:pPr hangingPunct="0">
              <a:buNone/>
            </a:pPr>
            <a:r>
              <a:rPr lang="de-DE" sz="1600" dirty="0">
                <a:latin typeface="Liberation Sans" pitchFamily="18"/>
                <a:ea typeface="Microsoft YaHei" pitchFamily="2"/>
                <a:cs typeface="Arial" pitchFamily="2"/>
              </a:rPr>
              <a:t>Oxidation an der Anode: 3C + 6O</a:t>
            </a:r>
            <a:r>
              <a:rPr lang="de-DE" sz="1600" baseline="17000" dirty="0">
                <a:latin typeface="Liberation Sans" pitchFamily="18"/>
                <a:ea typeface="Microsoft YaHei" pitchFamily="2"/>
                <a:cs typeface="Arial" pitchFamily="2"/>
              </a:rPr>
              <a:t>2-</a:t>
            </a:r>
            <a:r>
              <a:rPr lang="de-DE" sz="1600" dirty="0">
                <a:latin typeface="Liberation Sans" pitchFamily="18"/>
                <a:ea typeface="Microsoft YaHei" pitchFamily="2"/>
                <a:cs typeface="Arial" pitchFamily="2"/>
              </a:rPr>
              <a:t> → 3CO</a:t>
            </a:r>
            <a:r>
              <a:rPr lang="de-DE" sz="1600" baseline="-17000" dirty="0">
                <a:latin typeface="Liberation Sans" pitchFamily="18"/>
                <a:ea typeface="Microsoft YaHei" pitchFamily="2"/>
                <a:cs typeface="Arial" pitchFamily="2"/>
              </a:rPr>
              <a:t>2</a:t>
            </a:r>
            <a:r>
              <a:rPr lang="de-DE" sz="1600" dirty="0">
                <a:latin typeface="Liberation Sans" pitchFamily="18"/>
                <a:ea typeface="Microsoft YaHei" pitchFamily="2"/>
                <a:cs typeface="Arial" pitchFamily="2"/>
              </a:rPr>
              <a:t> + 12e</a:t>
            </a:r>
            <a:r>
              <a:rPr lang="de-DE" sz="1600" baseline="17000" dirty="0">
                <a:latin typeface="Liberation Sans" pitchFamily="18"/>
                <a:ea typeface="Microsoft YaHei" pitchFamily="2"/>
                <a:cs typeface="Arial" pitchFamily="2"/>
              </a:rPr>
              <a:t>-</a:t>
            </a:r>
          </a:p>
          <a:p>
            <a:pPr hangingPunct="0">
              <a:buNone/>
            </a:pPr>
            <a:endParaRPr lang="de-DE" sz="1600" u="sng" baseline="17000" dirty="0">
              <a:latin typeface="Liberation Sans" pitchFamily="18"/>
              <a:ea typeface="Microsoft YaHei" pitchFamily="2"/>
              <a:cs typeface="Arial" pitchFamily="2"/>
            </a:endParaRPr>
          </a:p>
          <a:p>
            <a:pPr hangingPunct="0">
              <a:buNone/>
            </a:pPr>
            <a:endParaRPr lang="de-DE" sz="1600" u="sng" baseline="17000" dirty="0">
              <a:latin typeface="Liberation Sans" pitchFamily="18"/>
              <a:ea typeface="Microsoft YaHei" pitchFamily="2"/>
              <a:cs typeface="Arial" pitchFamily="2"/>
            </a:endParaRPr>
          </a:p>
          <a:p>
            <a:pPr hangingPunct="0">
              <a:buNone/>
            </a:pPr>
            <a:r>
              <a:rPr lang="de-DE" sz="1600" u="sng" dirty="0">
                <a:latin typeface="Liberation Sans" pitchFamily="18"/>
                <a:ea typeface="Microsoft YaHei" pitchFamily="2"/>
                <a:cs typeface="Arial" pitchFamily="2"/>
              </a:rPr>
              <a:t>Gesamtgleichung</a:t>
            </a:r>
            <a:r>
              <a:rPr lang="de-DE" sz="1600" dirty="0">
                <a:latin typeface="Liberation Sans" pitchFamily="18"/>
                <a:ea typeface="Microsoft YaHei" pitchFamily="2"/>
                <a:cs typeface="Arial" pitchFamily="2"/>
              </a:rPr>
              <a:t>: 2 Al</a:t>
            </a:r>
            <a:r>
              <a:rPr lang="de-DE" sz="1600" baseline="-17000" dirty="0">
                <a:latin typeface="Liberation Sans" pitchFamily="18"/>
                <a:ea typeface="Microsoft YaHei" pitchFamily="2"/>
                <a:cs typeface="Arial" pitchFamily="2"/>
              </a:rPr>
              <a:t>2</a:t>
            </a:r>
            <a:r>
              <a:rPr lang="de-DE" sz="1600" dirty="0">
                <a:latin typeface="Liberation Sans" pitchFamily="18"/>
                <a:ea typeface="Microsoft YaHei" pitchFamily="2"/>
                <a:cs typeface="Arial" pitchFamily="2"/>
              </a:rPr>
              <a:t>O</a:t>
            </a:r>
            <a:r>
              <a:rPr lang="de-DE" sz="1600" baseline="-17000" dirty="0">
                <a:latin typeface="Liberation Sans" pitchFamily="18"/>
                <a:ea typeface="Microsoft YaHei" pitchFamily="2"/>
                <a:cs typeface="Arial" pitchFamily="2"/>
              </a:rPr>
              <a:t>3</a:t>
            </a:r>
            <a:r>
              <a:rPr lang="de-DE" sz="1600" dirty="0">
                <a:latin typeface="Liberation Sans" pitchFamily="18"/>
                <a:ea typeface="Microsoft YaHei" pitchFamily="2"/>
                <a:cs typeface="Arial" pitchFamily="2"/>
              </a:rPr>
              <a:t> + 3C → 4Al + 3CO</a:t>
            </a:r>
            <a:r>
              <a:rPr lang="de-DE" sz="1600" baseline="-17000" dirty="0">
                <a:latin typeface="Liberation Sans" pitchFamily="18"/>
                <a:ea typeface="Microsoft YaHei" pitchFamily="2"/>
                <a:cs typeface="Arial" pitchFamily="2"/>
              </a:rPr>
              <a:t>2</a:t>
            </a:r>
          </a:p>
        </p:txBody>
      </p:sp>
      <p:sp>
        <p:nvSpPr>
          <p:cNvPr id="3" name="Textfeld 2"/>
          <p:cNvSpPr txBox="1"/>
          <p:nvPr/>
        </p:nvSpPr>
        <p:spPr>
          <a:xfrm>
            <a:off x="1698066" y="5029416"/>
            <a:ext cx="2393303" cy="563595"/>
          </a:xfrm>
          <a:prstGeom prst="rect">
            <a:avLst/>
          </a:prstGeom>
          <a:noFill/>
          <a:ln>
            <a:noFill/>
          </a:ln>
        </p:spPr>
        <p:txBody>
          <a:bodyPr vert="horz" wrap="none" lIns="81639" tIns="40820" rIns="81639" bIns="40820" anchorCtr="0" compatLnSpc="0">
            <a:spAutoFit/>
          </a:bodyPr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hangingPunct="0">
              <a:buNone/>
            </a:pPr>
            <a:r>
              <a:rPr lang="de-DE" sz="1600" dirty="0">
                <a:latin typeface="Liberation Sans" pitchFamily="18"/>
                <a:ea typeface="Microsoft YaHei" pitchFamily="2"/>
                <a:cs typeface="Arial" pitchFamily="2"/>
              </a:rPr>
              <a:t>- endotherme Reaktion</a:t>
            </a:r>
          </a:p>
          <a:p>
            <a:pPr hangingPunct="0">
              <a:buNone/>
            </a:pPr>
            <a:r>
              <a:rPr lang="de-DE" sz="1600" dirty="0">
                <a:latin typeface="Liberation Sans" pitchFamily="18"/>
                <a:ea typeface="Microsoft YaHei" pitchFamily="2"/>
                <a:cs typeface="Arial" pitchFamily="2"/>
              </a:rPr>
              <a:t>- 1345kJ werden benötigt</a:t>
            </a:r>
          </a:p>
        </p:txBody>
      </p:sp>
      <p:sp>
        <p:nvSpPr>
          <p:cNvPr id="4" name="Textfeld 3"/>
          <p:cNvSpPr txBox="1"/>
          <p:nvPr/>
        </p:nvSpPr>
        <p:spPr>
          <a:xfrm>
            <a:off x="2155238" y="597652"/>
            <a:ext cx="4712079" cy="645989"/>
          </a:xfrm>
          <a:prstGeom prst="rect">
            <a:avLst/>
          </a:prstGeom>
          <a:noFill/>
          <a:ln>
            <a:noFill/>
          </a:ln>
        </p:spPr>
        <p:txBody>
          <a:bodyPr vert="horz" wrap="none" lIns="81639" tIns="40820" rIns="81639" bIns="40820" anchorCtr="0" compatLnSpc="0">
            <a:spAutoFit/>
          </a:bodyPr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hangingPunct="0">
              <a:buNone/>
              <a:defRPr sz="4000">
                <a:latin typeface="Calibri" pitchFamily="34"/>
              </a:defRPr>
            </a:pPr>
            <a:r>
              <a:rPr lang="de-DE" sz="3600" b="1" u="sng" dirty="0">
                <a:latin typeface="Calibri" pitchFamily="34"/>
                <a:ea typeface="Microsoft YaHei" pitchFamily="2"/>
                <a:cs typeface="Arial" pitchFamily="2"/>
              </a:rPr>
              <a:t>Schmelzflusselektrolyse</a:t>
            </a:r>
          </a:p>
        </p:txBody>
      </p:sp>
      <p:pic>
        <p:nvPicPr>
          <p:cNvPr id="5" name="Grafik 4"/>
          <p:cNvPicPr>
            <a:picLocks noChangeAspect="1"/>
          </p:cNvPicPr>
          <p:nvPr/>
        </p:nvPicPr>
        <p:blipFill>
          <a:blip r:embed="rId3" cstate="print">
            <a:alphaModFix/>
            <a:lum/>
          </a:blip>
          <a:srcRect/>
          <a:stretch>
            <a:fillRect/>
          </a:stretch>
        </p:blipFill>
        <p:spPr>
          <a:xfrm>
            <a:off x="5464508" y="3788391"/>
            <a:ext cx="2764582" cy="276487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tertitel 1"/>
          <p:cNvSpPr txBox="1">
            <a:spLocks noGrp="1"/>
          </p:cNvSpPr>
          <p:nvPr>
            <p:ph type="subTitle" idx="4294967295"/>
          </p:nvPr>
        </p:nvSpPr>
        <p:spPr>
          <a:xfrm>
            <a:off x="457171" y="273352"/>
            <a:ext cx="8228763" cy="5308647"/>
          </a:xfrm>
        </p:spPr>
        <p:txBody>
          <a:bodyPr anchor="ctr"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marL="0" indent="0" algn="ctr">
              <a:buNone/>
            </a:pPr>
            <a:r>
              <a:rPr lang="de-DE" sz="4900" dirty="0"/>
              <a:t>Die Verwendung von Aluminium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platzhalter 1"/>
          <p:cNvPicPr>
            <a:picLocks noGrp="1" noChangeAspect="1"/>
          </p:cNvPicPr>
          <p:nvPr>
            <p:ph type="pic" idx="4294967295"/>
          </p:nvPr>
        </p:nvPicPr>
        <p:blipFill>
          <a:blip r:embed="rId3" cstate="print">
            <a:alphaModFix/>
            <a:lum/>
          </a:blip>
          <a:srcRect/>
          <a:stretch>
            <a:fillRect/>
          </a:stretch>
        </p:blipFill>
        <p:spPr>
          <a:xfrm>
            <a:off x="522482" y="2592436"/>
            <a:ext cx="8228763" cy="2828883"/>
          </a:xfrm>
        </p:spPr>
      </p:pic>
      <p:sp>
        <p:nvSpPr>
          <p:cNvPr id="3" name="Titel 2"/>
          <p:cNvSpPr txBox="1">
            <a:spLocks noGrp="1"/>
          </p:cNvSpPr>
          <p:nvPr>
            <p:ph type="title" idx="4294967295"/>
          </p:nvPr>
        </p:nvSpPr>
        <p:spPr>
          <a:xfrm>
            <a:off x="457171" y="718488"/>
            <a:ext cx="8228763" cy="1145009"/>
          </a:xfrm>
        </p:spPr>
        <p:txBody>
          <a:bodyPr>
            <a:normAutofit fontScale="90000"/>
          </a:bodyPr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>
              <a:buNone/>
            </a:pPr>
            <a:r>
              <a:rPr lang="de-DE"/>
              <a:t>Warum wird immer mehr Aluminium verwendet?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platzhalter 1"/>
          <p:cNvPicPr>
            <a:picLocks noGrp="1" noChangeAspect="1"/>
          </p:cNvPicPr>
          <p:nvPr>
            <p:ph type="pic" idx="4294967295"/>
          </p:nvPr>
        </p:nvPicPr>
        <p:blipFill>
          <a:blip r:embed="rId3" cstate="print">
            <a:alphaModFix/>
            <a:lum/>
          </a:blip>
          <a:srcRect/>
          <a:stretch>
            <a:fillRect/>
          </a:stretch>
        </p:blipFill>
        <p:spPr>
          <a:xfrm>
            <a:off x="1045617" y="2227640"/>
            <a:ext cx="7052852" cy="3977484"/>
          </a:xfrm>
        </p:spPr>
      </p:pic>
      <p:sp>
        <p:nvSpPr>
          <p:cNvPr id="3" name="Titel 2"/>
          <p:cNvSpPr txBox="1">
            <a:spLocks noGrp="1"/>
          </p:cNvSpPr>
          <p:nvPr>
            <p:ph type="title" idx="4294967295"/>
          </p:nvPr>
        </p:nvSpPr>
        <p:spPr>
          <a:xfrm>
            <a:off x="457497" y="618553"/>
            <a:ext cx="8228763" cy="1145009"/>
          </a:xfrm>
        </p:spPr>
        <p:txBody>
          <a:bodyPr>
            <a:normAutofit fontScale="90000"/>
          </a:bodyPr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>
              <a:buNone/>
            </a:pPr>
            <a:r>
              <a:rPr lang="de-DE"/>
              <a:t>Positive Eigenschaften von Aluminium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/>
          <p:cNvPicPr>
            <a:picLocks noChangeAspect="1"/>
          </p:cNvPicPr>
          <p:nvPr/>
        </p:nvPicPr>
        <p:blipFill>
          <a:blip r:embed="rId3" cstate="print">
            <a:alphaModFix/>
            <a:lum/>
          </a:blip>
          <a:srcRect/>
          <a:stretch>
            <a:fillRect/>
          </a:stretch>
        </p:blipFill>
        <p:spPr>
          <a:xfrm>
            <a:off x="2520322" y="18942"/>
            <a:ext cx="4169732" cy="685796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platzhalter 1"/>
          <p:cNvPicPr>
            <a:picLocks noGrp="1" noChangeAspect="1"/>
          </p:cNvPicPr>
          <p:nvPr>
            <p:ph type="pic" idx="4294967295"/>
          </p:nvPr>
        </p:nvPicPr>
        <p:blipFill>
          <a:blip r:embed="rId3" cstate="print">
            <a:alphaModFix/>
            <a:lum/>
          </a:blip>
          <a:srcRect/>
          <a:stretch>
            <a:fillRect/>
          </a:stretch>
        </p:blipFill>
        <p:spPr>
          <a:xfrm>
            <a:off x="785029" y="1894196"/>
            <a:ext cx="7574681" cy="3977484"/>
          </a:xfrm>
        </p:spPr>
      </p:pic>
      <p:sp>
        <p:nvSpPr>
          <p:cNvPr id="3" name="Titel 2"/>
          <p:cNvSpPr txBox="1">
            <a:spLocks noGrp="1"/>
          </p:cNvSpPr>
          <p:nvPr>
            <p:ph type="title" idx="4294967295"/>
          </p:nvPr>
        </p:nvSpPr>
        <p:spPr/>
        <p:txBody>
          <a:bodyPr>
            <a:normAutofit fontScale="90000"/>
          </a:bodyPr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>
              <a:buNone/>
            </a:pPr>
            <a:r>
              <a:rPr lang="de-DE"/>
              <a:t>Verwendung von Aluminium in den verschiedenen Wirtschaftssektoren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platzhalter 1"/>
          <p:cNvPicPr>
            <a:picLocks noGrp="1" noChangeAspect="1"/>
          </p:cNvPicPr>
          <p:nvPr>
            <p:ph type="pic" idx="4294967295"/>
          </p:nvPr>
        </p:nvPicPr>
        <p:blipFill>
          <a:blip r:embed="rId3" cstate="print">
            <a:alphaModFix/>
            <a:lum/>
          </a:blip>
          <a:srcRect/>
          <a:stretch>
            <a:fillRect/>
          </a:stretch>
        </p:blipFill>
        <p:spPr>
          <a:xfrm>
            <a:off x="1918488" y="1825939"/>
            <a:ext cx="5305803" cy="1897135"/>
          </a:xfrm>
        </p:spPr>
      </p:pic>
      <p:sp>
        <p:nvSpPr>
          <p:cNvPr id="3" name="Titel 2"/>
          <p:cNvSpPr txBox="1">
            <a:spLocks noGrp="1"/>
          </p:cNvSpPr>
          <p:nvPr>
            <p:ph type="title" idx="4294967295"/>
          </p:nvPr>
        </p:nvSpPr>
        <p:spPr/>
        <p:txBody>
          <a:bodyPr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>
              <a:buNone/>
            </a:pPr>
            <a:r>
              <a:rPr lang="de-DE"/>
              <a:t>Einsparungen im Verkehr</a:t>
            </a:r>
          </a:p>
        </p:txBody>
      </p:sp>
      <p:sp>
        <p:nvSpPr>
          <p:cNvPr id="4" name="Textplatzhalter 3"/>
          <p:cNvSpPr txBox="1">
            <a:spLocks noGrp="1"/>
          </p:cNvSpPr>
          <p:nvPr>
            <p:ph type="body" idx="4294967295"/>
          </p:nvPr>
        </p:nvSpPr>
        <p:spPr>
          <a:xfrm>
            <a:off x="457171" y="4180294"/>
            <a:ext cx="8228763" cy="1897135"/>
          </a:xfrm>
        </p:spPr>
        <p:txBody>
          <a:bodyPr>
            <a:normAutofit lnSpcReduction="10000"/>
          </a:bodyPr>
          <a:lstStyle>
            <a:defPPr marL="432000" lvl="0" indent="-324000">
              <a:spcBef>
                <a:spcPts val="1417"/>
              </a:spcBef>
              <a:spcAft>
                <a:spcPts val="0"/>
              </a:spcAft>
              <a:buSzPct val="45000"/>
              <a:buFont typeface="StarSymbol"/>
              <a:buNone/>
              <a:defRPr lang="de-DE" sz="3200" b="0" i="0" u="none" strike="noStrike" kern="1200" cap="none">
                <a:ln>
                  <a:noFill/>
                </a:ln>
                <a:highlight>
                  <a:scrgbClr r="0" g="0" b="0">
                    <a:alpha val="0"/>
                  </a:scrgbClr>
                </a:highlight>
                <a:latin typeface="Liberation Sans" pitchFamily="18"/>
                <a:ea typeface="Microsoft YaHei" pitchFamily="2"/>
                <a:cs typeface="Arial" pitchFamily="2"/>
              </a:defRPr>
            </a:defPPr>
            <a:lvl1pPr marL="432000" lvl="0" indent="-324000">
              <a:spcBef>
                <a:spcPts val="1417"/>
              </a:spcBef>
              <a:spcAft>
                <a:spcPts val="0"/>
              </a:spcAft>
              <a:buSzPct val="45000"/>
              <a:buFont typeface="StarSymbol"/>
              <a:buChar char="●"/>
              <a:defRPr lang="de-DE" sz="3200" b="0" i="0" u="none" strike="noStrike" kern="1200" cap="none">
                <a:ln>
                  <a:noFill/>
                </a:ln>
                <a:highlight>
                  <a:scrgbClr r="0" g="0" b="0">
                    <a:alpha val="0"/>
                  </a:scrgbClr>
                </a:highlight>
                <a:latin typeface="Liberation Sans" pitchFamily="18"/>
                <a:ea typeface="Microsoft YaHei" pitchFamily="2"/>
                <a:cs typeface="Arial" pitchFamily="2"/>
              </a:defRPr>
            </a:lvl1pPr>
            <a:lvl2pPr marL="864000" lvl="1" indent="-324000">
              <a:spcBef>
                <a:spcPts val="1134"/>
              </a:spcBef>
              <a:spcAft>
                <a:spcPts val="0"/>
              </a:spcAft>
              <a:buSzPct val="75000"/>
              <a:buFont typeface="StarSymbol"/>
              <a:buChar char="–"/>
              <a:defRPr lang="de-DE" sz="2800" b="0" i="0" u="none" strike="noStrike" kern="1200" cap="none">
                <a:ln>
                  <a:noFill/>
                </a:ln>
                <a:highlight>
                  <a:scrgbClr r="0" g="0" b="0">
                    <a:alpha val="0"/>
                  </a:scrgbClr>
                </a:highlight>
                <a:latin typeface="Liberation Sans" pitchFamily="18"/>
                <a:ea typeface="Microsoft YaHei" pitchFamily="2"/>
                <a:cs typeface="Arial" pitchFamily="2"/>
              </a:defRPr>
            </a:lvl2pPr>
            <a:lvl3pPr marL="1295999" lvl="2" indent="-288000">
              <a:spcBef>
                <a:spcPts val="850"/>
              </a:spcBef>
              <a:spcAft>
                <a:spcPts val="0"/>
              </a:spcAft>
              <a:buSzPct val="45000"/>
              <a:buFont typeface="StarSymbol"/>
              <a:buChar char="●"/>
              <a:defRPr lang="de-DE" sz="2400" b="0" i="0" u="none" strike="noStrike" kern="1200" cap="none">
                <a:ln>
                  <a:noFill/>
                </a:ln>
                <a:highlight>
                  <a:scrgbClr r="0" g="0" b="0">
                    <a:alpha val="0"/>
                  </a:scrgbClr>
                </a:highlight>
                <a:latin typeface="Liberation Sans" pitchFamily="18"/>
                <a:ea typeface="Microsoft YaHei" pitchFamily="2"/>
                <a:cs typeface="Arial" pitchFamily="2"/>
              </a:defRPr>
            </a:lvl3pPr>
            <a:lvl4pPr marL="1728000" lvl="3" indent="-216000">
              <a:spcBef>
                <a:spcPts val="567"/>
              </a:spcBef>
              <a:spcAft>
                <a:spcPts val="0"/>
              </a:spcAft>
              <a:buSzPct val="75000"/>
              <a:buFont typeface="StarSymbol"/>
              <a:buChar char="–"/>
              <a:defRPr lang="de-DE" sz="2000" b="0" i="0" u="none" strike="noStrike" kern="1200" cap="none">
                <a:ln>
                  <a:noFill/>
                </a:ln>
                <a:highlight>
                  <a:scrgbClr r="0" g="0" b="0">
                    <a:alpha val="0"/>
                  </a:scrgbClr>
                </a:highlight>
                <a:latin typeface="Liberation Sans" pitchFamily="18"/>
                <a:ea typeface="Microsoft YaHei" pitchFamily="2"/>
                <a:cs typeface="Arial" pitchFamily="2"/>
              </a:defRPr>
            </a:lvl4pPr>
            <a:lvl5pPr marL="2160000" lvl="4" indent="-216000">
              <a:spcBef>
                <a:spcPts val="283"/>
              </a:spcBef>
              <a:spcAft>
                <a:spcPts val="0"/>
              </a:spcAft>
              <a:buSzPct val="45000"/>
              <a:buFont typeface="StarSymbol"/>
              <a:buChar char="●"/>
              <a:defRPr lang="de-DE" sz="2000" b="0" i="0" u="none" strike="noStrike" kern="1200" cap="none">
                <a:ln>
                  <a:noFill/>
                </a:ln>
                <a:highlight>
                  <a:scrgbClr r="0" g="0" b="0">
                    <a:alpha val="0"/>
                  </a:scrgbClr>
                </a:highlight>
                <a:latin typeface="Liberation Sans" pitchFamily="18"/>
                <a:ea typeface="Microsoft YaHei" pitchFamily="2"/>
                <a:cs typeface="Arial" pitchFamily="2"/>
              </a:defRPr>
            </a:lvl5pPr>
            <a:lvl6pPr marL="2592000" lvl="5" indent="-216000">
              <a:spcBef>
                <a:spcPts val="283"/>
              </a:spcBef>
              <a:spcAft>
                <a:spcPts val="0"/>
              </a:spcAft>
              <a:buSzPct val="45000"/>
              <a:buFont typeface="StarSymbol"/>
              <a:buChar char="●"/>
              <a:defRPr lang="de-DE" sz="2000" b="0" i="0" u="none" strike="noStrike" kern="1200" cap="none">
                <a:ln>
                  <a:noFill/>
                </a:ln>
                <a:highlight>
                  <a:scrgbClr r="0" g="0" b="0">
                    <a:alpha val="0"/>
                  </a:scrgbClr>
                </a:highlight>
                <a:latin typeface="Liberation Sans" pitchFamily="18"/>
                <a:ea typeface="Microsoft YaHei" pitchFamily="2"/>
                <a:cs typeface="Arial" pitchFamily="2"/>
              </a:defRPr>
            </a:lvl6pPr>
            <a:lvl7pPr marL="3024000" lvl="6" indent="-216000">
              <a:spcBef>
                <a:spcPts val="283"/>
              </a:spcBef>
              <a:spcAft>
                <a:spcPts val="0"/>
              </a:spcAft>
              <a:buSzPct val="45000"/>
              <a:buFont typeface="StarSymbol"/>
              <a:buChar char="●"/>
              <a:defRPr lang="de-DE" sz="2000" b="0" i="0" u="none" strike="noStrike" kern="1200" cap="none">
                <a:ln>
                  <a:noFill/>
                </a:ln>
                <a:highlight>
                  <a:scrgbClr r="0" g="0" b="0">
                    <a:alpha val="0"/>
                  </a:scrgbClr>
                </a:highlight>
                <a:latin typeface="Liberation Sans" pitchFamily="18"/>
                <a:ea typeface="Microsoft YaHei" pitchFamily="2"/>
                <a:cs typeface="Arial" pitchFamily="2"/>
              </a:defRPr>
            </a:lvl7pPr>
            <a:lvl8pPr marL="3456000" lvl="7" indent="-216000">
              <a:spcBef>
                <a:spcPts val="283"/>
              </a:spcBef>
              <a:spcAft>
                <a:spcPts val="0"/>
              </a:spcAft>
              <a:buSzPct val="45000"/>
              <a:buFont typeface="StarSymbol"/>
              <a:buChar char="●"/>
              <a:defRPr lang="de-DE" sz="2000" b="0" i="0" u="none" strike="noStrike" kern="1200" cap="none">
                <a:ln>
                  <a:noFill/>
                </a:ln>
                <a:highlight>
                  <a:scrgbClr r="0" g="0" b="0">
                    <a:alpha val="0"/>
                  </a:scrgbClr>
                </a:highlight>
                <a:latin typeface="Liberation Sans" pitchFamily="18"/>
                <a:ea typeface="Microsoft YaHei" pitchFamily="2"/>
                <a:cs typeface="Arial" pitchFamily="2"/>
              </a:defRPr>
            </a:lvl8pPr>
            <a:lvl9pPr marL="3887999" lvl="8" indent="-216000">
              <a:spcBef>
                <a:spcPts val="283"/>
              </a:spcBef>
              <a:spcAft>
                <a:spcPts val="0"/>
              </a:spcAft>
              <a:buSzPct val="45000"/>
              <a:buFont typeface="StarSymbol"/>
              <a:buChar char="●"/>
              <a:defRPr lang="de-DE" sz="2000" b="0" i="0" u="none" strike="noStrike" kern="1200" cap="none">
                <a:ln>
                  <a:noFill/>
                </a:ln>
                <a:highlight>
                  <a:scrgbClr r="0" g="0" b="0">
                    <a:alpha val="0"/>
                  </a:scrgbClr>
                </a:highlight>
                <a:latin typeface="Liberation Sans" pitchFamily="18"/>
                <a:ea typeface="Microsoft YaHei" pitchFamily="2"/>
                <a:cs typeface="Arial" pitchFamily="2"/>
              </a:defRPr>
            </a:lvl9pPr>
          </a:lstStyle>
          <a:p>
            <a:pPr lvl="0"/>
            <a:r>
              <a:rPr lang="de-DE"/>
              <a:t>Wenn jeder ein Leichtbauauto mit einem Anteil von 40% recyceltem Aluminium fahren würde, würde man über 10% CO</a:t>
            </a:r>
            <a:r>
              <a:rPr lang="de-DE" baseline="-33000"/>
              <a:t>2</a:t>
            </a:r>
            <a:r>
              <a:rPr lang="de-DE"/>
              <a:t> weniger produzieren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platzhalter 1"/>
          <p:cNvPicPr>
            <a:picLocks noGrp="1" noChangeAspect="1"/>
          </p:cNvPicPr>
          <p:nvPr>
            <p:ph type="pic" idx="4294967295"/>
          </p:nvPr>
        </p:nvPicPr>
        <p:blipFill>
          <a:blip r:embed="rId3" cstate="print">
            <a:alphaModFix/>
            <a:lum/>
          </a:blip>
          <a:srcRect/>
          <a:stretch>
            <a:fillRect/>
          </a:stretch>
        </p:blipFill>
        <p:spPr>
          <a:xfrm>
            <a:off x="670082" y="1604514"/>
            <a:ext cx="3589451" cy="1897135"/>
          </a:xfrm>
        </p:spPr>
      </p:pic>
      <p:pic>
        <p:nvPicPr>
          <p:cNvPr id="3" name="Bildplatzhalter 2"/>
          <p:cNvPicPr>
            <a:picLocks noGrp="1" noChangeAspect="1"/>
          </p:cNvPicPr>
          <p:nvPr>
            <p:ph type="pic" idx="4294967295"/>
          </p:nvPr>
        </p:nvPicPr>
        <p:blipFill>
          <a:blip r:embed="rId4" cstate="print">
            <a:alphaModFix/>
            <a:lum/>
          </a:blip>
          <a:srcRect/>
          <a:stretch>
            <a:fillRect/>
          </a:stretch>
        </p:blipFill>
        <p:spPr>
          <a:xfrm>
            <a:off x="456845" y="3763245"/>
            <a:ext cx="4015600" cy="1735474"/>
          </a:xfrm>
        </p:spPr>
      </p:pic>
      <p:sp>
        <p:nvSpPr>
          <p:cNvPr id="4" name="Titel 3"/>
          <p:cNvSpPr txBox="1">
            <a:spLocks noGrp="1"/>
          </p:cNvSpPr>
          <p:nvPr>
            <p:ph type="title" idx="4294967295"/>
          </p:nvPr>
        </p:nvSpPr>
        <p:spPr>
          <a:xfrm>
            <a:off x="457200" y="461417"/>
            <a:ext cx="8229600" cy="769441"/>
          </a:xfrm>
        </p:spPr>
        <p:txBody>
          <a:bodyPr>
            <a:spAutoFit/>
          </a:bodyPr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>
              <a:buNone/>
            </a:pPr>
            <a:r>
              <a:rPr lang="de-DE"/>
              <a:t>Das Matrizen-Verfahren</a:t>
            </a:r>
          </a:p>
        </p:txBody>
      </p:sp>
      <p:sp>
        <p:nvSpPr>
          <p:cNvPr id="5" name="Textplatzhalter 4"/>
          <p:cNvSpPr txBox="1">
            <a:spLocks noGrp="1"/>
          </p:cNvSpPr>
          <p:nvPr>
            <p:ph type="body" idx="4294967295"/>
          </p:nvPr>
        </p:nvSpPr>
        <p:spPr>
          <a:xfrm>
            <a:off x="4673927" y="1604841"/>
            <a:ext cx="4015600" cy="3977484"/>
          </a:xfrm>
        </p:spPr>
        <p:txBody>
          <a:bodyPr>
            <a:normAutofit fontScale="92500" lnSpcReduction="10000"/>
          </a:bodyPr>
          <a:lstStyle>
            <a:defPPr marL="432000" lvl="0" indent="-324000">
              <a:spcBef>
                <a:spcPts val="1417"/>
              </a:spcBef>
              <a:spcAft>
                <a:spcPts val="0"/>
              </a:spcAft>
              <a:buSzPct val="45000"/>
              <a:buFont typeface="StarSymbol"/>
              <a:buNone/>
              <a:defRPr lang="de-DE" sz="3200" b="0" i="0" u="none" strike="noStrike" kern="1200" cap="none">
                <a:ln>
                  <a:noFill/>
                </a:ln>
                <a:highlight>
                  <a:scrgbClr r="0" g="0" b="0">
                    <a:alpha val="0"/>
                  </a:scrgbClr>
                </a:highlight>
                <a:latin typeface="Liberation Sans" pitchFamily="18"/>
                <a:ea typeface="Microsoft YaHei" pitchFamily="2"/>
                <a:cs typeface="Arial" pitchFamily="2"/>
              </a:defRPr>
            </a:defPPr>
            <a:lvl1pPr marL="432000" lvl="0" indent="-324000">
              <a:spcBef>
                <a:spcPts val="1417"/>
              </a:spcBef>
              <a:spcAft>
                <a:spcPts val="0"/>
              </a:spcAft>
              <a:buSzPct val="45000"/>
              <a:buFont typeface="StarSymbol"/>
              <a:buChar char="●"/>
              <a:defRPr lang="de-DE" sz="3200" b="0" i="0" u="none" strike="noStrike" kern="1200" cap="none">
                <a:ln>
                  <a:noFill/>
                </a:ln>
                <a:highlight>
                  <a:scrgbClr r="0" g="0" b="0">
                    <a:alpha val="0"/>
                  </a:scrgbClr>
                </a:highlight>
                <a:latin typeface="Liberation Sans" pitchFamily="18"/>
                <a:ea typeface="Microsoft YaHei" pitchFamily="2"/>
                <a:cs typeface="Arial" pitchFamily="2"/>
              </a:defRPr>
            </a:lvl1pPr>
            <a:lvl2pPr marL="864000" lvl="1" indent="-324000">
              <a:spcBef>
                <a:spcPts val="1134"/>
              </a:spcBef>
              <a:spcAft>
                <a:spcPts val="0"/>
              </a:spcAft>
              <a:buSzPct val="75000"/>
              <a:buFont typeface="StarSymbol"/>
              <a:buChar char="–"/>
              <a:defRPr lang="de-DE" sz="2800" b="0" i="0" u="none" strike="noStrike" kern="1200" cap="none">
                <a:ln>
                  <a:noFill/>
                </a:ln>
                <a:highlight>
                  <a:scrgbClr r="0" g="0" b="0">
                    <a:alpha val="0"/>
                  </a:scrgbClr>
                </a:highlight>
                <a:latin typeface="Liberation Sans" pitchFamily="18"/>
                <a:ea typeface="Microsoft YaHei" pitchFamily="2"/>
                <a:cs typeface="Arial" pitchFamily="2"/>
              </a:defRPr>
            </a:lvl2pPr>
            <a:lvl3pPr marL="1295999" lvl="2" indent="-288000">
              <a:spcBef>
                <a:spcPts val="850"/>
              </a:spcBef>
              <a:spcAft>
                <a:spcPts val="0"/>
              </a:spcAft>
              <a:buSzPct val="45000"/>
              <a:buFont typeface="StarSymbol"/>
              <a:buChar char="●"/>
              <a:defRPr lang="de-DE" sz="2400" b="0" i="0" u="none" strike="noStrike" kern="1200" cap="none">
                <a:ln>
                  <a:noFill/>
                </a:ln>
                <a:highlight>
                  <a:scrgbClr r="0" g="0" b="0">
                    <a:alpha val="0"/>
                  </a:scrgbClr>
                </a:highlight>
                <a:latin typeface="Liberation Sans" pitchFamily="18"/>
                <a:ea typeface="Microsoft YaHei" pitchFamily="2"/>
                <a:cs typeface="Arial" pitchFamily="2"/>
              </a:defRPr>
            </a:lvl3pPr>
            <a:lvl4pPr marL="1728000" lvl="3" indent="-216000">
              <a:spcBef>
                <a:spcPts val="567"/>
              </a:spcBef>
              <a:spcAft>
                <a:spcPts val="0"/>
              </a:spcAft>
              <a:buSzPct val="75000"/>
              <a:buFont typeface="StarSymbol"/>
              <a:buChar char="–"/>
              <a:defRPr lang="de-DE" sz="2000" b="0" i="0" u="none" strike="noStrike" kern="1200" cap="none">
                <a:ln>
                  <a:noFill/>
                </a:ln>
                <a:highlight>
                  <a:scrgbClr r="0" g="0" b="0">
                    <a:alpha val="0"/>
                  </a:scrgbClr>
                </a:highlight>
                <a:latin typeface="Liberation Sans" pitchFamily="18"/>
                <a:ea typeface="Microsoft YaHei" pitchFamily="2"/>
                <a:cs typeface="Arial" pitchFamily="2"/>
              </a:defRPr>
            </a:lvl4pPr>
            <a:lvl5pPr marL="2160000" lvl="4" indent="-216000">
              <a:spcBef>
                <a:spcPts val="283"/>
              </a:spcBef>
              <a:spcAft>
                <a:spcPts val="0"/>
              </a:spcAft>
              <a:buSzPct val="45000"/>
              <a:buFont typeface="StarSymbol"/>
              <a:buChar char="●"/>
              <a:defRPr lang="de-DE" sz="2000" b="0" i="0" u="none" strike="noStrike" kern="1200" cap="none">
                <a:ln>
                  <a:noFill/>
                </a:ln>
                <a:highlight>
                  <a:scrgbClr r="0" g="0" b="0">
                    <a:alpha val="0"/>
                  </a:scrgbClr>
                </a:highlight>
                <a:latin typeface="Liberation Sans" pitchFamily="18"/>
                <a:ea typeface="Microsoft YaHei" pitchFamily="2"/>
                <a:cs typeface="Arial" pitchFamily="2"/>
              </a:defRPr>
            </a:lvl5pPr>
            <a:lvl6pPr marL="2592000" lvl="5" indent="-216000">
              <a:spcBef>
                <a:spcPts val="283"/>
              </a:spcBef>
              <a:spcAft>
                <a:spcPts val="0"/>
              </a:spcAft>
              <a:buSzPct val="45000"/>
              <a:buFont typeface="StarSymbol"/>
              <a:buChar char="●"/>
              <a:defRPr lang="de-DE" sz="2000" b="0" i="0" u="none" strike="noStrike" kern="1200" cap="none">
                <a:ln>
                  <a:noFill/>
                </a:ln>
                <a:highlight>
                  <a:scrgbClr r="0" g="0" b="0">
                    <a:alpha val="0"/>
                  </a:scrgbClr>
                </a:highlight>
                <a:latin typeface="Liberation Sans" pitchFamily="18"/>
                <a:ea typeface="Microsoft YaHei" pitchFamily="2"/>
                <a:cs typeface="Arial" pitchFamily="2"/>
              </a:defRPr>
            </a:lvl6pPr>
            <a:lvl7pPr marL="3024000" lvl="6" indent="-216000">
              <a:spcBef>
                <a:spcPts val="283"/>
              </a:spcBef>
              <a:spcAft>
                <a:spcPts val="0"/>
              </a:spcAft>
              <a:buSzPct val="45000"/>
              <a:buFont typeface="StarSymbol"/>
              <a:buChar char="●"/>
              <a:defRPr lang="de-DE" sz="2000" b="0" i="0" u="none" strike="noStrike" kern="1200" cap="none">
                <a:ln>
                  <a:noFill/>
                </a:ln>
                <a:highlight>
                  <a:scrgbClr r="0" g="0" b="0">
                    <a:alpha val="0"/>
                  </a:scrgbClr>
                </a:highlight>
                <a:latin typeface="Liberation Sans" pitchFamily="18"/>
                <a:ea typeface="Microsoft YaHei" pitchFamily="2"/>
                <a:cs typeface="Arial" pitchFamily="2"/>
              </a:defRPr>
            </a:lvl7pPr>
            <a:lvl8pPr marL="3456000" lvl="7" indent="-216000">
              <a:spcBef>
                <a:spcPts val="283"/>
              </a:spcBef>
              <a:spcAft>
                <a:spcPts val="0"/>
              </a:spcAft>
              <a:buSzPct val="45000"/>
              <a:buFont typeface="StarSymbol"/>
              <a:buChar char="●"/>
              <a:defRPr lang="de-DE" sz="2000" b="0" i="0" u="none" strike="noStrike" kern="1200" cap="none">
                <a:ln>
                  <a:noFill/>
                </a:ln>
                <a:highlight>
                  <a:scrgbClr r="0" g="0" b="0">
                    <a:alpha val="0"/>
                  </a:scrgbClr>
                </a:highlight>
                <a:latin typeface="Liberation Sans" pitchFamily="18"/>
                <a:ea typeface="Microsoft YaHei" pitchFamily="2"/>
                <a:cs typeface="Arial" pitchFamily="2"/>
              </a:defRPr>
            </a:lvl8pPr>
            <a:lvl9pPr marL="3887999" lvl="8" indent="-216000">
              <a:spcBef>
                <a:spcPts val="283"/>
              </a:spcBef>
              <a:spcAft>
                <a:spcPts val="0"/>
              </a:spcAft>
              <a:buSzPct val="45000"/>
              <a:buFont typeface="StarSymbol"/>
              <a:buChar char="●"/>
              <a:defRPr lang="de-DE" sz="2000" b="0" i="0" u="none" strike="noStrike" kern="1200" cap="none">
                <a:ln>
                  <a:noFill/>
                </a:ln>
                <a:highlight>
                  <a:scrgbClr r="0" g="0" b="0">
                    <a:alpha val="0"/>
                  </a:scrgbClr>
                </a:highlight>
                <a:latin typeface="Liberation Sans" pitchFamily="18"/>
                <a:ea typeface="Microsoft YaHei" pitchFamily="2"/>
                <a:cs typeface="Arial" pitchFamily="2"/>
              </a:defRPr>
            </a:lvl9pPr>
          </a:lstStyle>
          <a:p>
            <a:pPr lvl="0"/>
            <a:r>
              <a:rPr lang="de-DE"/>
              <a:t>Aluminium auf über 500°C erhitzt</a:t>
            </a:r>
          </a:p>
          <a:p>
            <a:pPr lvl="0"/>
            <a:r>
              <a:rPr lang="de-DE"/>
              <a:t>In die Matrize gepresst</a:t>
            </a:r>
          </a:p>
          <a:p>
            <a:pPr lvl="0"/>
            <a:r>
              <a:rPr lang="de-DE"/>
              <a:t>Abkühlen bis es ausgehärtet ist</a:t>
            </a:r>
          </a:p>
          <a:p>
            <a:pPr lvl="0"/>
            <a:r>
              <a:rPr lang="de-DE"/>
              <a:t>Fast jede belibige Form möglich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 txBox="1">
            <a:spLocks noGrp="1"/>
          </p:cNvSpPr>
          <p:nvPr>
            <p:ph type="title" idx="4294967295"/>
          </p:nvPr>
        </p:nvSpPr>
        <p:spPr/>
        <p:txBody>
          <a:bodyPr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2" algn="ctr" rtl="0" hangingPunct="0">
              <a:buNone/>
            </a:pPr>
            <a:r>
              <a:rPr lang="de-DE" sz="4000" kern="1200" dirty="0">
                <a:highlight>
                  <a:scrgbClr r="0" g="0" b="0">
                    <a:alpha val="0"/>
                  </a:scrgbClr>
                </a:highlight>
                <a:latin typeface="Liberation Sans" pitchFamily="18"/>
                <a:ea typeface="Microsoft YaHei" pitchFamily="2"/>
                <a:cs typeface="Arial" pitchFamily="2"/>
              </a:rPr>
              <a:t>ECKDATEN</a:t>
            </a:r>
          </a:p>
        </p:txBody>
      </p:sp>
      <p:sp>
        <p:nvSpPr>
          <p:cNvPr id="3" name="Untertitel 2"/>
          <p:cNvSpPr txBox="1">
            <a:spLocks noGrp="1"/>
          </p:cNvSpPr>
          <p:nvPr>
            <p:ph type="subTitle" idx="4294967295"/>
          </p:nvPr>
        </p:nvSpPr>
        <p:spPr>
          <a:xfrm>
            <a:off x="326551" y="1705103"/>
            <a:ext cx="8620951" cy="3977484"/>
          </a:xfrm>
        </p:spPr>
        <p:txBody>
          <a:bodyPr anchor="ctr"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marL="414726" lvl="2" indent="-207363" algn="ctr" hangingPunct="0">
              <a:buNone/>
            </a:pPr>
            <a:r>
              <a:rPr lang="de-DE" sz="1800" b="1" dirty="0"/>
              <a:t>Jahresverbrauch</a:t>
            </a:r>
            <a:r>
              <a:rPr lang="de-DE" sz="1800" dirty="0"/>
              <a:t> von Aluminium in </a:t>
            </a:r>
            <a:r>
              <a:rPr lang="de-DE" sz="1800" b="1" dirty="0"/>
              <a:t>Europa</a:t>
            </a:r>
            <a:r>
              <a:rPr lang="de-DE" sz="1800" dirty="0"/>
              <a:t>: </a:t>
            </a:r>
            <a:r>
              <a:rPr lang="de-DE" sz="1800" b="1" dirty="0"/>
              <a:t>8 Millionen Tonnen</a:t>
            </a:r>
            <a:r>
              <a:rPr lang="de-DE" sz="1800" dirty="0"/>
              <a:t>.</a:t>
            </a:r>
          </a:p>
          <a:p>
            <a:pPr marL="414726" lvl="2" indent="-207363" algn="ctr" hangingPunct="0">
              <a:buNone/>
            </a:pPr>
            <a:r>
              <a:rPr lang="de-DE" sz="1800" dirty="0"/>
              <a:t> </a:t>
            </a:r>
          </a:p>
          <a:p>
            <a:pPr marL="414726" indent="-207363" algn="ctr">
              <a:buNone/>
            </a:pPr>
            <a:r>
              <a:rPr lang="de-DE" sz="1800" b="1" dirty="0"/>
              <a:t>Jahresproduktion</a:t>
            </a:r>
            <a:r>
              <a:rPr lang="de-DE" sz="1800" dirty="0"/>
              <a:t> in </a:t>
            </a:r>
            <a:r>
              <a:rPr lang="de-DE" sz="1800" b="1" dirty="0"/>
              <a:t>Europa</a:t>
            </a:r>
            <a:r>
              <a:rPr lang="de-DE" sz="1800" dirty="0"/>
              <a:t>: </a:t>
            </a:r>
            <a:r>
              <a:rPr lang="de-DE" sz="1800" b="1" dirty="0"/>
              <a:t>4,1 Millionen Tonnen</a:t>
            </a:r>
            <a:r>
              <a:rPr lang="de-DE" sz="1800" dirty="0"/>
              <a:t>.</a:t>
            </a:r>
          </a:p>
          <a:p>
            <a:pPr marL="414726" indent="-207363" algn="ctr">
              <a:buNone/>
            </a:pPr>
            <a:endParaRPr lang="de-DE" sz="1800" dirty="0"/>
          </a:p>
          <a:p>
            <a:pPr marL="414726" indent="-207363" algn="ctr">
              <a:buNone/>
            </a:pPr>
            <a:r>
              <a:rPr lang="de-DE" sz="1800" b="1" dirty="0"/>
              <a:t>Jährliches Recycling</a:t>
            </a:r>
            <a:r>
              <a:rPr lang="de-DE" sz="1800" dirty="0"/>
              <a:t> von Aluminiumschrott in </a:t>
            </a:r>
            <a:r>
              <a:rPr lang="de-DE" sz="1800" b="1" dirty="0"/>
              <a:t>Europa</a:t>
            </a:r>
            <a:r>
              <a:rPr lang="de-DE" sz="1800" dirty="0"/>
              <a:t>: </a:t>
            </a:r>
            <a:r>
              <a:rPr lang="de-DE" sz="1800" b="1" dirty="0"/>
              <a:t>3,7 Millionen Tonnen</a:t>
            </a:r>
            <a:r>
              <a:rPr lang="de-DE" sz="1800" dirty="0"/>
              <a:t>.</a:t>
            </a:r>
          </a:p>
          <a:p>
            <a:pPr marL="414726" indent="-207363" algn="ctr">
              <a:buNone/>
            </a:pPr>
            <a:r>
              <a:rPr lang="de-DE" sz="1800" dirty="0"/>
              <a:t> </a:t>
            </a:r>
          </a:p>
          <a:p>
            <a:pPr marL="414726" indent="-207363" algn="ctr">
              <a:buNone/>
            </a:pPr>
            <a:r>
              <a:rPr lang="de-DE" sz="1800" b="1" dirty="0"/>
              <a:t>Jahresimport</a:t>
            </a:r>
            <a:r>
              <a:rPr lang="de-DE" sz="1800" dirty="0"/>
              <a:t> in </a:t>
            </a:r>
            <a:r>
              <a:rPr lang="de-DE" sz="1800" b="1" dirty="0"/>
              <a:t>Europa</a:t>
            </a:r>
            <a:r>
              <a:rPr lang="de-DE" sz="1800" dirty="0"/>
              <a:t>: </a:t>
            </a:r>
            <a:r>
              <a:rPr lang="de-DE" sz="1800" b="1" dirty="0"/>
              <a:t>2,5 Millionen Tonnen</a:t>
            </a:r>
            <a:r>
              <a:rPr lang="de-DE" sz="1800" dirty="0"/>
              <a:t>.</a:t>
            </a:r>
          </a:p>
          <a:p>
            <a:pPr marL="414726" indent="-207363" algn="ctr">
              <a:buNone/>
            </a:pPr>
            <a:endParaRPr lang="de-DE" sz="1800" dirty="0"/>
          </a:p>
          <a:p>
            <a:pPr marL="414726" indent="-207363" algn="ctr">
              <a:buNone/>
            </a:pPr>
            <a:r>
              <a:rPr lang="de-DE" sz="1800" b="1" dirty="0"/>
              <a:t>Aluminiumverbrauch</a:t>
            </a:r>
            <a:r>
              <a:rPr lang="de-DE" sz="1800" dirty="0"/>
              <a:t> pro Person in Europa: </a:t>
            </a:r>
            <a:r>
              <a:rPr lang="de-DE" sz="1800" b="1" dirty="0"/>
              <a:t>mehr als 24 kg</a:t>
            </a:r>
            <a:r>
              <a:rPr lang="de-DE" sz="1800" dirty="0"/>
              <a:t>.</a:t>
            </a:r>
          </a:p>
          <a:p>
            <a:pPr marL="414726" indent="-207363" algn="ctr">
              <a:buNone/>
            </a:pPr>
            <a:endParaRPr lang="de-DE" sz="1800" dirty="0"/>
          </a:p>
          <a:p>
            <a:pPr marL="414726" indent="-207363" algn="ctr">
              <a:buNone/>
            </a:pPr>
            <a:r>
              <a:rPr lang="de-DE" sz="1800" b="1" dirty="0"/>
              <a:t>Anstieg</a:t>
            </a:r>
            <a:r>
              <a:rPr lang="de-DE" sz="1800" dirty="0"/>
              <a:t> der </a:t>
            </a:r>
            <a:r>
              <a:rPr lang="de-DE" sz="1800" b="1" dirty="0"/>
              <a:t>Aluminiumverwendung weltweit</a:t>
            </a:r>
            <a:r>
              <a:rPr lang="de-DE" sz="1800" dirty="0"/>
              <a:t>: </a:t>
            </a:r>
            <a:r>
              <a:rPr lang="de-DE" sz="1800" b="1" dirty="0"/>
              <a:t>mehr als fünf Prozent</a:t>
            </a:r>
            <a:r>
              <a:rPr lang="de-DE" sz="1800" dirty="0"/>
              <a:t> pro Jahr.</a:t>
            </a:r>
          </a:p>
          <a:p>
            <a:pPr marL="0" indent="0" algn="ctr">
              <a:buNone/>
            </a:pPr>
            <a:endParaRPr lang="de-DE" sz="11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u="sng" dirty="0" smtClean="0"/>
              <a:t>Quellen</a:t>
            </a:r>
            <a:endParaRPr lang="de-DE" u="sng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de-DE" sz="1700" u="sng" dirty="0">
                <a:hlinkClick r:id="rId2"/>
              </a:rPr>
              <a:t>https://www.google.de/search?q=bauxit&amp;source=lnms&amp;tbm=isch&amp;sa=X&amp;ved=0ahUKEwj0t629kpbMAhUKhSwKHQo5AbwQ_AUIBygB&amp;biw=1366&amp;bih=651#tbm=isch&amp;q=vom+bauxit+zum+aluminium</a:t>
            </a:r>
            <a:endParaRPr lang="de-DE" sz="1700" dirty="0"/>
          </a:p>
          <a:p>
            <a:pPr>
              <a:buNone/>
            </a:pPr>
            <a:r>
              <a:rPr lang="de-DE" sz="1700" dirty="0"/>
              <a:t> </a:t>
            </a:r>
            <a:r>
              <a:rPr lang="de-DE" sz="1700" u="sng" dirty="0" smtClean="0">
                <a:hlinkClick r:id="rId3"/>
              </a:rPr>
              <a:t>http</a:t>
            </a:r>
            <a:r>
              <a:rPr lang="de-DE" sz="1700" u="sng" dirty="0">
                <a:hlinkClick r:id="rId3"/>
              </a:rPr>
              <a:t>://</a:t>
            </a:r>
            <a:r>
              <a:rPr lang="de-DE" sz="1700" u="sng" dirty="0" smtClean="0">
                <a:hlinkClick r:id="rId3"/>
              </a:rPr>
              <a:t>www.chemgapedia.de/vsengine/vlu/vsc/de/ch/16/ac/elemente/vlu/13.vlu/Page/vsc/de/ch/16/ac/elemente/borgruppe/aluminium/aluminium_05.vscml.html</a:t>
            </a:r>
            <a:r>
              <a:rPr lang="de-DE" sz="1700" dirty="0" smtClean="0">
                <a:solidFill>
                  <a:srgbClr val="000000"/>
                </a:solidFill>
                <a:latin typeface="Segoe UI"/>
                <a:cs typeface="Segoe UI"/>
                <a:hlinkClick r:id="rId4"/>
              </a:rPr>
              <a:t>http://images.google.de/imgres?imgurl=http%3A%2F%2Fwww.hydro.com%2Fupload%2FAluminium%2Fde%2F1.1.03_properties_de.jpg&amp;imgrefurl=http%3A%2F%2Fwww.hydro.com%2Fde%2FDeutschland%2Fuber-aluminium%2Fwarum-aluminium%2Fphysikalischen-eigenschaften%2F&amp;h=175&amp;w=509&amp;tbnid=d2ha7KcTCRCChM%3A&amp;docid=LBn6qTH_JtLAnM&amp;ei=oBsWV5jKFIT4UrG2uIgI&amp;tbm=isch&amp;iact=rc&amp;uact=3&amp;dur=8329&amp;page=1&amp;start=0&amp;ndsp=26&amp;ved=0ahUKEwiYmq240ZrMAhUEvBQKHTEbDoEQMwgxKAowCg&amp;bih=803&amp;biw=1600</a:t>
            </a:r>
          </a:p>
          <a:p>
            <a:pPr lvl="0">
              <a:buNone/>
              <a:tabLst>
                <a:tab pos="457200" algn="l"/>
              </a:tabLst>
            </a:pPr>
            <a:r>
              <a:rPr lang="de-DE" sz="1700" dirty="0" smtClean="0">
                <a:solidFill>
                  <a:srgbClr val="000000"/>
                </a:solidFill>
                <a:latin typeface="Segoe UI"/>
                <a:cs typeface="Segoe UI"/>
                <a:hlinkClick r:id="rId5"/>
              </a:rPr>
              <a:t>http://www.impol-group.de/aluminium/verwendung-von-aluminium</a:t>
            </a:r>
          </a:p>
          <a:p>
            <a:pPr lvl="0">
              <a:buNone/>
              <a:tabLst>
                <a:tab pos="457200" algn="l"/>
              </a:tabLst>
            </a:pPr>
            <a:r>
              <a:rPr lang="de-DE" sz="1700" dirty="0" smtClean="0">
                <a:solidFill>
                  <a:srgbClr val="000000"/>
                </a:solidFill>
                <a:latin typeface="Segoe UI"/>
                <a:cs typeface="Segoe UI"/>
                <a:hlinkClick r:id="rId6"/>
              </a:rPr>
              <a:t>http://www.aluinfo.de/tl_files/_media/content/img/Grafiken_deutsch/Absatzmaerkte_2011_de.jpg</a:t>
            </a:r>
          </a:p>
          <a:p>
            <a:endParaRPr lang="de-DE" dirty="0"/>
          </a:p>
          <a:p>
            <a:endParaRPr lang="de-DE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b="1" u="sng" dirty="0" smtClean="0"/>
              <a:t>Gliederung</a:t>
            </a:r>
            <a:endParaRPr lang="de-DE" b="1" u="sng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de-DE" sz="3600" dirty="0" smtClean="0"/>
              <a:t>1) Bauxit Vorkommen</a:t>
            </a:r>
          </a:p>
          <a:p>
            <a:r>
              <a:rPr lang="de-DE" sz="3600" dirty="0" smtClean="0"/>
              <a:t>2) Verarbeitung vom Bauxit zum Aluminium</a:t>
            </a:r>
          </a:p>
          <a:p>
            <a:r>
              <a:rPr lang="de-DE" sz="3600" dirty="0" smtClean="0"/>
              <a:t>3) Elektrolytischer Vorgang</a:t>
            </a:r>
          </a:p>
          <a:p>
            <a:r>
              <a:rPr lang="de-DE" sz="3600" dirty="0" smtClean="0"/>
              <a:t>4)Verwendung</a:t>
            </a:r>
          </a:p>
          <a:p>
            <a:r>
              <a:rPr lang="de-DE" sz="3600" dirty="0" smtClean="0"/>
              <a:t>5) Quellen</a:t>
            </a:r>
            <a:endParaRPr lang="de-DE" sz="3600" dirty="0"/>
          </a:p>
        </p:txBody>
      </p:sp>
      <p:pic>
        <p:nvPicPr>
          <p:cNvPr id="2050" name="Picture 2" descr="C:\Schule\Chemie\Bauxit- Aluminium\Unbenaccnnt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516216" y="260648"/>
            <a:ext cx="2324100" cy="1971676"/>
          </a:xfrm>
          <a:prstGeom prst="rect">
            <a:avLst/>
          </a:prstGeom>
          <a:noFill/>
        </p:spPr>
      </p:pic>
      <p:pic>
        <p:nvPicPr>
          <p:cNvPr id="2052" name="Picture 4" descr="C:\Schule\Chemie\Bauxit- Aluminium\Unbendd7ann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4048" y="4293096"/>
            <a:ext cx="3115047" cy="233327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32656" y="2492896"/>
            <a:ext cx="9011344" cy="2074242"/>
          </a:xfrm>
        </p:spPr>
        <p:txBody>
          <a:bodyPr>
            <a:normAutofit/>
          </a:bodyPr>
          <a:lstStyle/>
          <a:p>
            <a:r>
              <a:rPr lang="de-DE" sz="6600" b="1" dirty="0" smtClean="0"/>
              <a:t>Was ist Bauxit?</a:t>
            </a:r>
            <a:endParaRPr lang="de-DE" sz="6600" b="1" dirty="0"/>
          </a:p>
        </p:txBody>
      </p:sp>
      <p:pic>
        <p:nvPicPr>
          <p:cNvPr id="1026" name="Picture 2" descr="C:\Schule\Chemie\Bauxit- Aluminium\Unbenannt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837238" y="544513"/>
            <a:ext cx="2647950" cy="1724025"/>
          </a:xfrm>
          <a:prstGeom prst="rect">
            <a:avLst/>
          </a:prstGeom>
          <a:noFill/>
        </p:spPr>
      </p:pic>
      <p:pic>
        <p:nvPicPr>
          <p:cNvPr id="1027" name="Picture 3" descr="C:\Schule\Chemie\Bauxit- Aluminium\Unbenaccnn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4625" y="4359275"/>
            <a:ext cx="2324100" cy="197167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b="1" u="sng" dirty="0" smtClean="0"/>
              <a:t>Bauxit Vorkommen</a:t>
            </a:r>
            <a:endParaRPr lang="de-DE" b="1" u="sng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e-DE"/>
          </a:p>
        </p:txBody>
      </p:sp>
      <p:pic>
        <p:nvPicPr>
          <p:cNvPr id="1026" name="Picture 2" descr="C:\Schule\Chemie\Bauxit- Aluminium\Unbeddnannt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468560" y="1484784"/>
            <a:ext cx="9756576" cy="42792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3568" y="404664"/>
            <a:ext cx="7772400" cy="2046089"/>
          </a:xfrm>
        </p:spPr>
        <p:txBody>
          <a:bodyPr>
            <a:normAutofit fontScale="90000"/>
          </a:bodyPr>
          <a:lstStyle/>
          <a:p>
            <a:r>
              <a:rPr lang="de-DE" sz="3600" b="1" u="sng" dirty="0" smtClean="0"/>
              <a:t>Verarbeitung des Bauxits zum Aluminium </a:t>
            </a:r>
            <a:r>
              <a:rPr lang="de-DE" sz="3600" b="1" dirty="0" smtClean="0"/>
              <a:t/>
            </a:r>
            <a:br>
              <a:rPr lang="de-DE" sz="3600" b="1" dirty="0" smtClean="0"/>
            </a:br>
            <a:r>
              <a:rPr lang="de-DE" sz="2000" dirty="0" smtClean="0"/>
              <a:t>(</a:t>
            </a:r>
            <a:r>
              <a:rPr lang="de-DE" sz="2200" dirty="0" smtClean="0"/>
              <a:t>Aluminiumoxid- Al</a:t>
            </a:r>
            <a:r>
              <a:rPr lang="de-DE" sz="2200" baseline="-25000" dirty="0" smtClean="0"/>
              <a:t>2</a:t>
            </a:r>
            <a:r>
              <a:rPr lang="de-DE" sz="2200" dirty="0" smtClean="0"/>
              <a:t>O</a:t>
            </a:r>
            <a:r>
              <a:rPr lang="de-DE" sz="2200" baseline="-25000" dirty="0" smtClean="0"/>
              <a:t>3</a:t>
            </a:r>
            <a:r>
              <a:rPr lang="de-DE" sz="2200" dirty="0" smtClean="0"/>
              <a:t> )</a:t>
            </a:r>
            <a:r>
              <a:rPr lang="de-DE" dirty="0"/>
              <a:t/>
            </a:r>
            <a:br>
              <a:rPr lang="de-DE" dirty="0"/>
            </a:br>
            <a:endParaRPr lang="de-DE" dirty="0"/>
          </a:p>
        </p:txBody>
      </p:sp>
      <p:sp>
        <p:nvSpPr>
          <p:cNvPr id="4" name="Textfeld 3"/>
          <p:cNvSpPr txBox="1"/>
          <p:nvPr/>
        </p:nvSpPr>
        <p:spPr>
          <a:xfrm>
            <a:off x="251520" y="2852936"/>
            <a:ext cx="842493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arenR"/>
            </a:pPr>
            <a:r>
              <a:rPr lang="de-DE" sz="4000" b="1" dirty="0" smtClean="0"/>
              <a:t>Bayer Verfahren (Nasser Aufschluss)</a:t>
            </a:r>
          </a:p>
          <a:p>
            <a:pPr marL="342900" indent="-342900">
              <a:buAutoNum type="arabicParenR"/>
            </a:pPr>
            <a:r>
              <a:rPr lang="de-DE" sz="4000" b="1" dirty="0" smtClean="0"/>
              <a:t>Trockener Aufschluss</a:t>
            </a:r>
          </a:p>
          <a:p>
            <a:pPr marL="342900" indent="-342900">
              <a:buAutoNum type="arabicParenR"/>
            </a:pPr>
            <a:r>
              <a:rPr lang="de-DE" sz="4000" b="1" dirty="0" smtClean="0"/>
              <a:t>Säure Aufschluss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b="1" u="sng" dirty="0" smtClean="0"/>
              <a:t>Bayer Verfahren</a:t>
            </a:r>
            <a:endParaRPr lang="de-DE" b="1" u="sng" dirty="0"/>
          </a:p>
        </p:txBody>
      </p:sp>
      <p:pic>
        <p:nvPicPr>
          <p:cNvPr id="4" name="Grafik 3" descr="bayer_verfahren.svg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58382" y="2492896"/>
            <a:ext cx="9202382" cy="205700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sz="4000" b="1" u="sng" dirty="0" smtClean="0"/>
              <a:t>Zusammenfassung Verarbeitung</a:t>
            </a:r>
            <a:endParaRPr lang="de-DE" sz="4000" b="1" u="sng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95536" y="1484784"/>
            <a:ext cx="8229600" cy="4896544"/>
          </a:xfrm>
        </p:spPr>
        <p:txBody>
          <a:bodyPr>
            <a:normAutofit fontScale="32500" lnSpcReduction="20000"/>
          </a:bodyPr>
          <a:lstStyle/>
          <a:p>
            <a:r>
              <a:rPr lang="de-DE" sz="9600" dirty="0" smtClean="0"/>
              <a:t>Druckkessel </a:t>
            </a:r>
            <a:r>
              <a:rPr lang="de-DE" sz="9600" dirty="0"/>
              <a:t>(</a:t>
            </a:r>
            <a:r>
              <a:rPr lang="de-DE" sz="9600" dirty="0" err="1"/>
              <a:t>Autoklav</a:t>
            </a:r>
            <a:r>
              <a:rPr lang="de-DE" sz="9600" dirty="0"/>
              <a:t>) unter 5-7 bar </a:t>
            </a:r>
            <a:r>
              <a:rPr lang="de-DE" sz="9600" dirty="0" smtClean="0"/>
              <a:t>Druck, 6-8 </a:t>
            </a:r>
            <a:r>
              <a:rPr lang="de-DE" sz="9600" dirty="0"/>
              <a:t>Stunden </a:t>
            </a:r>
            <a:r>
              <a:rPr lang="de-DE" sz="9600" dirty="0" smtClean="0"/>
              <a:t>,140-250 </a:t>
            </a:r>
            <a:r>
              <a:rPr lang="de-DE" sz="9600" dirty="0"/>
              <a:t>°C erhitzt</a:t>
            </a:r>
          </a:p>
          <a:p>
            <a:pPr>
              <a:buNone/>
            </a:pPr>
            <a:r>
              <a:rPr lang="de-DE" sz="9600" dirty="0" smtClean="0"/>
              <a:t>-&gt;Aluminium </a:t>
            </a:r>
            <a:r>
              <a:rPr lang="de-DE" sz="9600" dirty="0"/>
              <a:t>als Aluminat in Lösung geht</a:t>
            </a:r>
          </a:p>
          <a:p>
            <a:pPr>
              <a:buNone/>
            </a:pPr>
            <a:r>
              <a:rPr lang="de-DE" sz="9600" dirty="0" smtClean="0"/>
              <a:t>-&gt; </a:t>
            </a:r>
            <a:r>
              <a:rPr lang="de-DE" sz="9600" dirty="0"/>
              <a:t>Eisen als "Rotschlamm" </a:t>
            </a:r>
          </a:p>
          <a:p>
            <a:pPr lvl="0"/>
            <a:r>
              <a:rPr lang="de-DE" sz="9500" dirty="0" err="1">
                <a:solidFill>
                  <a:srgbClr val="FF0000"/>
                </a:solidFill>
              </a:rPr>
              <a:t>AlO</a:t>
            </a:r>
            <a:r>
              <a:rPr lang="de-DE" sz="9500" dirty="0">
                <a:solidFill>
                  <a:srgbClr val="FF0000"/>
                </a:solidFill>
              </a:rPr>
              <a:t>(OH)+NaOH+H</a:t>
            </a:r>
            <a:r>
              <a:rPr lang="de-DE" sz="9500" baseline="-25000" dirty="0">
                <a:solidFill>
                  <a:srgbClr val="FF0000"/>
                </a:solidFill>
              </a:rPr>
              <a:t>2</a:t>
            </a:r>
            <a:r>
              <a:rPr lang="de-DE" sz="9500" dirty="0">
                <a:solidFill>
                  <a:srgbClr val="FF0000"/>
                </a:solidFill>
              </a:rPr>
              <a:t>O→Na[Al(OH)</a:t>
            </a:r>
            <a:r>
              <a:rPr lang="de-DE" sz="9500" baseline="-25000" dirty="0">
                <a:solidFill>
                  <a:srgbClr val="FF0000"/>
                </a:solidFill>
              </a:rPr>
              <a:t>4</a:t>
            </a:r>
            <a:r>
              <a:rPr lang="de-DE" sz="9500" dirty="0">
                <a:solidFill>
                  <a:srgbClr val="FF0000"/>
                </a:solidFill>
              </a:rPr>
              <a:t>]Fe</a:t>
            </a:r>
            <a:r>
              <a:rPr lang="de-DE" sz="9500" baseline="-25000" dirty="0">
                <a:solidFill>
                  <a:srgbClr val="FF0000"/>
                </a:solidFill>
              </a:rPr>
              <a:t>2</a:t>
            </a:r>
            <a:r>
              <a:rPr lang="de-DE" sz="9500" dirty="0">
                <a:solidFill>
                  <a:srgbClr val="FF0000"/>
                </a:solidFill>
              </a:rPr>
              <a:t>O</a:t>
            </a:r>
            <a:r>
              <a:rPr lang="de-DE" sz="9500" baseline="-25000" dirty="0">
                <a:solidFill>
                  <a:srgbClr val="FF0000"/>
                </a:solidFill>
              </a:rPr>
              <a:t>3</a:t>
            </a:r>
            <a:r>
              <a:rPr lang="de-DE" sz="9500" dirty="0">
                <a:solidFill>
                  <a:srgbClr val="FF0000"/>
                </a:solidFill>
              </a:rPr>
              <a:t>+3H</a:t>
            </a:r>
            <a:r>
              <a:rPr lang="de-DE" sz="9500" baseline="-25000" dirty="0">
                <a:solidFill>
                  <a:srgbClr val="FF0000"/>
                </a:solidFill>
              </a:rPr>
              <a:t>2</a:t>
            </a:r>
            <a:r>
              <a:rPr lang="de-DE" sz="9500" dirty="0">
                <a:solidFill>
                  <a:srgbClr val="FF0000"/>
                </a:solidFill>
              </a:rPr>
              <a:t>O→2Fe(OH)</a:t>
            </a:r>
            <a:r>
              <a:rPr lang="de-DE" sz="9500" baseline="-25000" dirty="0">
                <a:solidFill>
                  <a:srgbClr val="FF0000"/>
                </a:solidFill>
              </a:rPr>
              <a:t>3</a:t>
            </a:r>
            <a:endParaRPr lang="de-DE" sz="9500" dirty="0">
              <a:solidFill>
                <a:srgbClr val="FF0000"/>
              </a:solidFill>
            </a:endParaRPr>
          </a:p>
          <a:p>
            <a:r>
              <a:rPr lang="de-DE" sz="9600" dirty="0" smtClean="0"/>
              <a:t>zum </a:t>
            </a:r>
            <a:r>
              <a:rPr lang="de-DE" sz="9600" dirty="0"/>
              <a:t>größten Teil </a:t>
            </a:r>
            <a:r>
              <a:rPr lang="de-DE" sz="9600" dirty="0" smtClean="0"/>
              <a:t>bleibt das</a:t>
            </a:r>
            <a:r>
              <a:rPr lang="de-DE" sz="9500" dirty="0" smtClean="0">
                <a:solidFill>
                  <a:srgbClr val="FF0000"/>
                </a:solidFill>
              </a:rPr>
              <a:t> </a:t>
            </a:r>
            <a:r>
              <a:rPr lang="de-DE" sz="9500" dirty="0"/>
              <a:t>SiO</a:t>
            </a:r>
            <a:r>
              <a:rPr lang="de-DE" sz="9500" baseline="-25000" dirty="0"/>
              <a:t>2</a:t>
            </a:r>
            <a:endParaRPr lang="de-DE" sz="9500" dirty="0"/>
          </a:p>
          <a:p>
            <a:r>
              <a:rPr lang="de-DE" sz="9600" dirty="0" smtClean="0"/>
              <a:t>Natriumaluminiumsilicat im Rotschlamm zurück</a:t>
            </a:r>
            <a:r>
              <a:rPr lang="de-DE" sz="9600" dirty="0"/>
              <a:t>.</a:t>
            </a:r>
          </a:p>
          <a:p>
            <a:pPr lvl="0"/>
            <a:r>
              <a:rPr lang="de-DE" sz="9500" dirty="0">
                <a:solidFill>
                  <a:srgbClr val="FF0000"/>
                </a:solidFill>
              </a:rPr>
              <a:t>2AlO(OH)+SiO</a:t>
            </a:r>
            <a:r>
              <a:rPr lang="de-DE" sz="9500" baseline="-25000" dirty="0">
                <a:solidFill>
                  <a:srgbClr val="FF0000"/>
                </a:solidFill>
              </a:rPr>
              <a:t>2</a:t>
            </a:r>
            <a:r>
              <a:rPr lang="de-DE" sz="9500" dirty="0">
                <a:solidFill>
                  <a:srgbClr val="FF0000"/>
                </a:solidFill>
              </a:rPr>
              <a:t>+2NaOH→Na2(Al</a:t>
            </a:r>
            <a:r>
              <a:rPr lang="de-DE" sz="9500" baseline="-25000" dirty="0">
                <a:solidFill>
                  <a:srgbClr val="FF0000"/>
                </a:solidFill>
              </a:rPr>
              <a:t>2</a:t>
            </a:r>
            <a:r>
              <a:rPr lang="de-DE" sz="9500" dirty="0">
                <a:solidFill>
                  <a:srgbClr val="FF0000"/>
                </a:solidFill>
              </a:rPr>
              <a:t>SiO</a:t>
            </a:r>
            <a:r>
              <a:rPr lang="de-DE" sz="9500" baseline="-25000" dirty="0">
                <a:solidFill>
                  <a:srgbClr val="FF0000"/>
                </a:solidFill>
              </a:rPr>
              <a:t>6</a:t>
            </a:r>
            <a:r>
              <a:rPr lang="de-DE" sz="9500" dirty="0">
                <a:solidFill>
                  <a:srgbClr val="FF0000"/>
                </a:solidFill>
              </a:rPr>
              <a:t>)·2H</a:t>
            </a:r>
            <a:r>
              <a:rPr lang="de-DE" sz="9500" baseline="-25000" dirty="0">
                <a:solidFill>
                  <a:srgbClr val="FF0000"/>
                </a:solidFill>
              </a:rPr>
              <a:t>2</a:t>
            </a:r>
            <a:r>
              <a:rPr lang="de-DE" sz="9500" dirty="0">
                <a:solidFill>
                  <a:srgbClr val="FF0000"/>
                </a:solidFill>
              </a:rPr>
              <a:t>O</a:t>
            </a:r>
          </a:p>
          <a:p>
            <a:endParaRPr lang="de-DE" sz="9600" dirty="0">
              <a:solidFill>
                <a:srgbClr val="FF0000"/>
              </a:solidFill>
            </a:endParaRPr>
          </a:p>
          <a:p>
            <a:endParaRPr lang="de-DE" sz="11200" dirty="0"/>
          </a:p>
          <a:p>
            <a:endParaRPr lang="de-DE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sz="4000" b="1" u="sng" dirty="0" smtClean="0"/>
              <a:t>Zusammenfassung Verarbeitung</a:t>
            </a:r>
            <a:endParaRPr lang="de-DE" sz="4000" b="1" u="sng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rmAutofit fontScale="25000" lnSpcReduction="20000"/>
          </a:bodyPr>
          <a:lstStyle/>
          <a:p>
            <a:r>
              <a:rPr lang="de-DE" sz="11200" dirty="0" smtClean="0"/>
              <a:t>starkes Verdünnen entsteht Aluminiumhydroxid</a:t>
            </a:r>
            <a:r>
              <a:rPr lang="de-DE" sz="12400" dirty="0" smtClean="0">
                <a:solidFill>
                  <a:srgbClr val="FF0000"/>
                </a:solidFill>
              </a:rPr>
              <a:t> </a:t>
            </a:r>
            <a:r>
              <a:rPr lang="de-DE" sz="12400" dirty="0"/>
              <a:t>Al(OH)</a:t>
            </a:r>
            <a:r>
              <a:rPr lang="de-DE" sz="12400" baseline="-25000" dirty="0"/>
              <a:t>3</a:t>
            </a:r>
            <a:endParaRPr lang="de-DE" sz="12400" dirty="0"/>
          </a:p>
          <a:p>
            <a:pPr>
              <a:buNone/>
            </a:pPr>
            <a:r>
              <a:rPr lang="de-DE" sz="11200" dirty="0" smtClean="0"/>
              <a:t>-&gt; Herabsetzen der Laugenkonzentration verschiebt das Gleichgewicht  zur </a:t>
            </a:r>
            <a:r>
              <a:rPr lang="de-DE" sz="12400" dirty="0" smtClean="0"/>
              <a:t>Al(OH)</a:t>
            </a:r>
            <a:r>
              <a:rPr lang="de-DE" sz="12400" baseline="-25000" dirty="0" smtClean="0"/>
              <a:t>3</a:t>
            </a:r>
            <a:r>
              <a:rPr lang="de-DE" sz="11200" dirty="0" smtClean="0"/>
              <a:t>-Bildung </a:t>
            </a:r>
          </a:p>
          <a:p>
            <a:pPr lvl="0"/>
            <a:r>
              <a:rPr lang="de-DE" sz="12400" dirty="0">
                <a:solidFill>
                  <a:srgbClr val="FF0000"/>
                </a:solidFill>
              </a:rPr>
              <a:t>Na[Al(OH)</a:t>
            </a:r>
            <a:r>
              <a:rPr lang="de-DE" sz="12400" baseline="-25000" dirty="0">
                <a:solidFill>
                  <a:srgbClr val="FF0000"/>
                </a:solidFill>
              </a:rPr>
              <a:t>4</a:t>
            </a:r>
            <a:r>
              <a:rPr lang="de-DE" sz="12400" dirty="0">
                <a:solidFill>
                  <a:srgbClr val="FF0000"/>
                </a:solidFill>
              </a:rPr>
              <a:t>]⇌</a:t>
            </a:r>
            <a:r>
              <a:rPr lang="de-DE" sz="12400" dirty="0" smtClean="0">
                <a:solidFill>
                  <a:srgbClr val="FF0000"/>
                </a:solidFill>
              </a:rPr>
              <a:t>Al(OH)</a:t>
            </a:r>
            <a:r>
              <a:rPr lang="de-DE" sz="12400" baseline="-25000" dirty="0" smtClean="0">
                <a:solidFill>
                  <a:srgbClr val="FF0000"/>
                </a:solidFill>
              </a:rPr>
              <a:t>3</a:t>
            </a:r>
            <a:r>
              <a:rPr lang="de-DE" sz="12400" dirty="0" smtClean="0">
                <a:solidFill>
                  <a:srgbClr val="FF0000"/>
                </a:solidFill>
              </a:rPr>
              <a:t>+NaOH</a:t>
            </a:r>
            <a:br>
              <a:rPr lang="de-DE" sz="12400" dirty="0" smtClean="0">
                <a:solidFill>
                  <a:srgbClr val="FF0000"/>
                </a:solidFill>
              </a:rPr>
            </a:br>
            <a:endParaRPr lang="de-DE" sz="12400" dirty="0">
              <a:solidFill>
                <a:srgbClr val="FF0000"/>
              </a:solidFill>
            </a:endParaRPr>
          </a:p>
          <a:p>
            <a:r>
              <a:rPr lang="de-DE" sz="11200" dirty="0" smtClean="0"/>
              <a:t>Al(OH)3 als Impf-Substanz dazugeben zum Beschleunigen</a:t>
            </a:r>
          </a:p>
          <a:p>
            <a:r>
              <a:rPr lang="de-DE" sz="11200" dirty="0" smtClean="0"/>
              <a:t>danach Filtrieren und Waschen in </a:t>
            </a:r>
            <a:r>
              <a:rPr lang="de-DE" sz="11200" dirty="0" err="1" smtClean="0"/>
              <a:t>Drehrohr</a:t>
            </a:r>
            <a:r>
              <a:rPr lang="de-DE" sz="11200" dirty="0" smtClean="0"/>
              <a:t>- oder Wirbelschichtöfen </a:t>
            </a:r>
          </a:p>
          <a:p>
            <a:r>
              <a:rPr lang="de-DE" sz="11200" dirty="0" smtClean="0"/>
              <a:t>Entwässerung:</a:t>
            </a:r>
          </a:p>
          <a:p>
            <a:pPr lvl="0"/>
            <a:r>
              <a:rPr lang="de-DE" sz="12400" dirty="0">
                <a:solidFill>
                  <a:srgbClr val="FF0000"/>
                </a:solidFill>
              </a:rPr>
              <a:t>2Al(OH)</a:t>
            </a:r>
            <a:r>
              <a:rPr lang="de-DE" sz="12400" baseline="-25000" dirty="0">
                <a:solidFill>
                  <a:srgbClr val="FF0000"/>
                </a:solidFill>
              </a:rPr>
              <a:t>3</a:t>
            </a:r>
            <a:r>
              <a:rPr lang="de-DE" sz="12400" dirty="0">
                <a:solidFill>
                  <a:srgbClr val="FF0000"/>
                </a:solidFill>
              </a:rPr>
              <a:t>→Al</a:t>
            </a:r>
            <a:r>
              <a:rPr lang="de-DE" sz="12400" baseline="-25000" dirty="0">
                <a:solidFill>
                  <a:srgbClr val="FF0000"/>
                </a:solidFill>
              </a:rPr>
              <a:t>2</a:t>
            </a:r>
            <a:r>
              <a:rPr lang="de-DE" sz="12400" dirty="0">
                <a:solidFill>
                  <a:srgbClr val="FF0000"/>
                </a:solidFill>
              </a:rPr>
              <a:t>O</a:t>
            </a:r>
            <a:r>
              <a:rPr lang="de-DE" sz="12400" baseline="-25000" dirty="0">
                <a:solidFill>
                  <a:srgbClr val="FF0000"/>
                </a:solidFill>
              </a:rPr>
              <a:t>3</a:t>
            </a:r>
            <a:r>
              <a:rPr lang="de-DE" sz="12400" dirty="0">
                <a:solidFill>
                  <a:srgbClr val="FF0000"/>
                </a:solidFill>
              </a:rPr>
              <a:t>+3H</a:t>
            </a:r>
            <a:r>
              <a:rPr lang="de-DE" sz="12400" baseline="-25000" dirty="0">
                <a:solidFill>
                  <a:srgbClr val="FF0000"/>
                </a:solidFill>
              </a:rPr>
              <a:t>2</a:t>
            </a:r>
            <a:r>
              <a:rPr lang="de-DE" sz="12400" dirty="0">
                <a:solidFill>
                  <a:srgbClr val="FF0000"/>
                </a:solidFill>
              </a:rPr>
              <a:t>O</a:t>
            </a:r>
          </a:p>
          <a:p>
            <a:endParaRPr lang="de-DE" sz="9600" dirty="0" smtClean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 txBox="1">
            <a:spLocks noGrp="1"/>
          </p:cNvSpPr>
          <p:nvPr>
            <p:ph type="title" idx="4294967295"/>
          </p:nvPr>
        </p:nvSpPr>
        <p:spPr/>
        <p:txBody>
          <a:bodyPr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>
              <a:buNone/>
            </a:pPr>
            <a:r>
              <a:rPr lang="de-DE" b="1" u="sng" dirty="0">
                <a:latin typeface="Calibri" pitchFamily="34"/>
              </a:rPr>
              <a:t>Elektrolytischer Vorgang</a:t>
            </a:r>
          </a:p>
        </p:txBody>
      </p:sp>
      <p:sp>
        <p:nvSpPr>
          <p:cNvPr id="3" name="Textfeld 2"/>
          <p:cNvSpPr txBox="1"/>
          <p:nvPr/>
        </p:nvSpPr>
        <p:spPr>
          <a:xfrm>
            <a:off x="65310" y="1677669"/>
            <a:ext cx="8989852" cy="4832969"/>
          </a:xfrm>
          <a:prstGeom prst="rect">
            <a:avLst/>
          </a:prstGeom>
          <a:noFill/>
          <a:ln>
            <a:noFill/>
          </a:ln>
        </p:spPr>
        <p:txBody>
          <a:bodyPr vert="horz" wrap="none" lIns="81639" tIns="40820" rIns="81639" bIns="40820" anchorCtr="0" compatLnSpc="0">
            <a:spAutoFit/>
          </a:bodyPr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hangingPunct="0">
              <a:buNone/>
              <a:defRPr>
                <a:latin typeface="Calibri" pitchFamily="34"/>
              </a:defRPr>
            </a:pPr>
            <a:endParaRPr lang="de-DE" sz="1600" dirty="0">
              <a:latin typeface="Calibri" pitchFamily="34"/>
              <a:ea typeface="Microsoft YaHei" pitchFamily="2"/>
              <a:cs typeface="Arial" pitchFamily="2"/>
            </a:endParaRPr>
          </a:p>
          <a:p>
            <a:pPr hangingPunct="0">
              <a:buNone/>
              <a:defRPr>
                <a:latin typeface="Calibri" pitchFamily="34"/>
              </a:defRPr>
            </a:pPr>
            <a:endParaRPr lang="de-DE" sz="1600" dirty="0">
              <a:latin typeface="Calibri" pitchFamily="34"/>
              <a:ea typeface="Microsoft YaHei" pitchFamily="2"/>
              <a:cs typeface="Arial" pitchFamily="2"/>
            </a:endParaRPr>
          </a:p>
          <a:p>
            <a:pPr hangingPunct="0">
              <a:buNone/>
              <a:defRPr>
                <a:latin typeface="Calibri" pitchFamily="34"/>
              </a:defRPr>
            </a:pPr>
            <a:endParaRPr lang="de-DE" sz="1600" dirty="0">
              <a:latin typeface="Calibri" pitchFamily="34"/>
              <a:ea typeface="Microsoft YaHei" pitchFamily="2"/>
              <a:cs typeface="Arial" pitchFamily="2"/>
            </a:endParaRPr>
          </a:p>
          <a:p>
            <a:pPr hangingPunct="0">
              <a:buNone/>
              <a:defRPr>
                <a:latin typeface="Calibri" pitchFamily="34"/>
              </a:defRPr>
            </a:pPr>
            <a:endParaRPr lang="de-DE" sz="1600" dirty="0">
              <a:latin typeface="Calibri" pitchFamily="34"/>
              <a:ea typeface="Microsoft YaHei" pitchFamily="2"/>
              <a:cs typeface="Arial" pitchFamily="2"/>
            </a:endParaRPr>
          </a:p>
          <a:p>
            <a:pPr hangingPunct="0">
              <a:buNone/>
              <a:defRPr>
                <a:latin typeface="Calibri" pitchFamily="34"/>
              </a:defRPr>
            </a:pPr>
            <a:r>
              <a:rPr lang="de-DE" sz="1600" u="sng" dirty="0">
                <a:latin typeface="Calibri" pitchFamily="34"/>
                <a:ea typeface="Microsoft YaHei" pitchFamily="2"/>
                <a:cs typeface="Arial" pitchFamily="2"/>
              </a:rPr>
              <a:t>3 Schritte</a:t>
            </a:r>
            <a:r>
              <a:rPr lang="de-DE" sz="1600" u="sng" dirty="0" smtClean="0">
                <a:latin typeface="Calibri" pitchFamily="34"/>
                <a:ea typeface="Microsoft YaHei" pitchFamily="2"/>
                <a:cs typeface="Arial" pitchFamily="2"/>
              </a:rPr>
              <a:t>:</a:t>
            </a:r>
            <a:endParaRPr lang="de-DE" sz="1600" u="sng" dirty="0">
              <a:latin typeface="Calibri" pitchFamily="34"/>
              <a:ea typeface="Microsoft YaHei" pitchFamily="2"/>
              <a:cs typeface="Arial" pitchFamily="2"/>
            </a:endParaRPr>
          </a:p>
          <a:p>
            <a:pPr hangingPunct="0">
              <a:buNone/>
              <a:defRPr>
                <a:latin typeface="Calibri" pitchFamily="34"/>
              </a:defRPr>
            </a:pPr>
            <a:r>
              <a:rPr lang="de-DE" sz="1600" dirty="0">
                <a:latin typeface="Calibri" pitchFamily="34"/>
                <a:ea typeface="Microsoft YaHei" pitchFamily="2"/>
                <a:cs typeface="Arial" pitchFamily="2"/>
              </a:rPr>
              <a:t>1. 2Bauxit + 2NaOH </a:t>
            </a:r>
            <a:r>
              <a:rPr lang="de-DE" sz="1600" dirty="0">
                <a:latin typeface="Liberation Serif" pitchFamily="18"/>
                <a:ea typeface="Liberation Serif" pitchFamily="18"/>
                <a:cs typeface="Arial" pitchFamily="2"/>
              </a:rPr>
              <a:t>→ 2Na(Al(OH)</a:t>
            </a:r>
            <a:r>
              <a:rPr lang="de-DE" sz="1600" baseline="-17000" dirty="0">
                <a:latin typeface="Liberation Serif" pitchFamily="18"/>
                <a:ea typeface="Liberation Serif" pitchFamily="18"/>
                <a:cs typeface="Arial" pitchFamily="2"/>
              </a:rPr>
              <a:t>4</a:t>
            </a:r>
            <a:r>
              <a:rPr lang="de-DE" sz="1600" dirty="0">
                <a:latin typeface="Liberation Serif" pitchFamily="18"/>
                <a:ea typeface="Liberation Serif" pitchFamily="18"/>
                <a:cs typeface="Arial" pitchFamily="2"/>
              </a:rPr>
              <a:t>) + 2Fe</a:t>
            </a:r>
            <a:r>
              <a:rPr lang="de-DE" sz="1600" baseline="-17000" dirty="0">
                <a:latin typeface="Liberation Serif" pitchFamily="18"/>
                <a:ea typeface="Liberation Serif" pitchFamily="18"/>
                <a:cs typeface="Arial" pitchFamily="2"/>
              </a:rPr>
              <a:t>2</a:t>
            </a:r>
            <a:r>
              <a:rPr lang="de-DE" sz="1600" dirty="0">
                <a:latin typeface="Liberation Serif" pitchFamily="18"/>
                <a:ea typeface="Liberation Serif" pitchFamily="18"/>
                <a:cs typeface="Arial" pitchFamily="2"/>
              </a:rPr>
              <a:t>O</a:t>
            </a:r>
            <a:r>
              <a:rPr lang="de-DE" sz="1600" baseline="-17000" dirty="0">
                <a:latin typeface="Liberation Serif" pitchFamily="18"/>
                <a:ea typeface="Liberation Serif" pitchFamily="18"/>
                <a:cs typeface="Arial" pitchFamily="2"/>
              </a:rPr>
              <a:t>3 				</a:t>
            </a:r>
            <a:r>
              <a:rPr lang="de-DE" sz="1600" dirty="0">
                <a:latin typeface="Liberation Serif" pitchFamily="18"/>
                <a:ea typeface="Liberation Serif" pitchFamily="18"/>
                <a:cs typeface="Arial" pitchFamily="2"/>
              </a:rPr>
              <a:t>Bayer-Verfahren</a:t>
            </a:r>
          </a:p>
          <a:p>
            <a:pPr hangingPunct="0">
              <a:buNone/>
              <a:defRPr>
                <a:latin typeface="Calibri" pitchFamily="34"/>
              </a:defRPr>
            </a:pPr>
            <a:endParaRPr lang="de-DE" sz="1600" dirty="0">
              <a:latin typeface="Liberation Serif" pitchFamily="18"/>
              <a:ea typeface="Liberation Serif" pitchFamily="18"/>
              <a:cs typeface="Arial" pitchFamily="2"/>
            </a:endParaRPr>
          </a:p>
          <a:p>
            <a:pPr hangingPunct="0">
              <a:buNone/>
              <a:defRPr>
                <a:latin typeface="Calibri" pitchFamily="34"/>
              </a:defRPr>
            </a:pPr>
            <a:endParaRPr lang="de-DE" sz="1600" dirty="0">
              <a:latin typeface="Liberation Serif" pitchFamily="18"/>
              <a:ea typeface="Liberation Serif" pitchFamily="18"/>
              <a:cs typeface="Arial" pitchFamily="2"/>
            </a:endParaRPr>
          </a:p>
          <a:p>
            <a:pPr hangingPunct="0">
              <a:buNone/>
              <a:defRPr>
                <a:latin typeface="Calibri" pitchFamily="34"/>
              </a:defRPr>
            </a:pPr>
            <a:endParaRPr lang="de-DE" sz="1600" dirty="0">
              <a:latin typeface="Liberation Serif" pitchFamily="18"/>
              <a:ea typeface="Liberation Serif" pitchFamily="18"/>
              <a:cs typeface="Arial" pitchFamily="2"/>
            </a:endParaRPr>
          </a:p>
          <a:p>
            <a:pPr hangingPunct="0">
              <a:buNone/>
              <a:defRPr>
                <a:latin typeface="Calibri" pitchFamily="34"/>
              </a:defRPr>
            </a:pPr>
            <a:endParaRPr lang="de-DE" sz="1600" dirty="0">
              <a:latin typeface="Liberation Serif" pitchFamily="18"/>
              <a:ea typeface="Liberation Serif" pitchFamily="18"/>
              <a:cs typeface="Arial" pitchFamily="2"/>
            </a:endParaRPr>
          </a:p>
          <a:p>
            <a:pPr hangingPunct="0">
              <a:buNone/>
              <a:defRPr>
                <a:latin typeface="Calibri" pitchFamily="34"/>
              </a:defRPr>
            </a:pPr>
            <a:endParaRPr lang="de-DE" sz="1600" dirty="0">
              <a:latin typeface="Liberation Serif" pitchFamily="18"/>
              <a:ea typeface="Liberation Serif" pitchFamily="18"/>
              <a:cs typeface="Arial" pitchFamily="2"/>
            </a:endParaRPr>
          </a:p>
          <a:p>
            <a:pPr hangingPunct="0">
              <a:buNone/>
              <a:defRPr>
                <a:latin typeface="Calibri" pitchFamily="34"/>
              </a:defRPr>
            </a:pPr>
            <a:r>
              <a:rPr lang="de-DE" sz="1600" dirty="0">
                <a:latin typeface="Liberation Serif" pitchFamily="18"/>
                <a:ea typeface="Liberation Serif" pitchFamily="18"/>
                <a:cs typeface="Arial" pitchFamily="2"/>
              </a:rPr>
              <a:t>2. 2Na(Al(OH)</a:t>
            </a:r>
            <a:r>
              <a:rPr lang="de-DE" sz="1600" baseline="-17000" dirty="0">
                <a:latin typeface="Liberation Serif" pitchFamily="18"/>
                <a:ea typeface="Liberation Serif" pitchFamily="18"/>
                <a:cs typeface="Arial" pitchFamily="2"/>
              </a:rPr>
              <a:t>4</a:t>
            </a:r>
            <a:r>
              <a:rPr lang="de-DE" sz="1600" dirty="0">
                <a:latin typeface="Liberation Serif" pitchFamily="18"/>
                <a:ea typeface="Liberation Serif" pitchFamily="18"/>
                <a:cs typeface="Arial" pitchFamily="2"/>
              </a:rPr>
              <a:t>) → 2Al(OH)</a:t>
            </a:r>
            <a:r>
              <a:rPr lang="de-DE" sz="1600" baseline="-17000" dirty="0">
                <a:latin typeface="Liberation Serif" pitchFamily="18"/>
                <a:ea typeface="Liberation Serif" pitchFamily="18"/>
                <a:cs typeface="Arial" pitchFamily="2"/>
              </a:rPr>
              <a:t>3</a:t>
            </a:r>
            <a:r>
              <a:rPr lang="de-DE" sz="1600" dirty="0">
                <a:latin typeface="Liberation Serif" pitchFamily="18"/>
                <a:ea typeface="Liberation Serif" pitchFamily="18"/>
                <a:cs typeface="Arial" pitchFamily="2"/>
              </a:rPr>
              <a:t> + 2NaOH	</a:t>
            </a:r>
          </a:p>
          <a:p>
            <a:pPr hangingPunct="0">
              <a:buNone/>
              <a:defRPr>
                <a:latin typeface="Calibri" pitchFamily="34"/>
              </a:defRPr>
            </a:pPr>
            <a:endParaRPr lang="de-DE" sz="1600" dirty="0">
              <a:latin typeface="Liberation Serif" pitchFamily="18"/>
              <a:ea typeface="Liberation Serif" pitchFamily="18"/>
              <a:cs typeface="Arial" pitchFamily="2"/>
            </a:endParaRPr>
          </a:p>
          <a:p>
            <a:pPr hangingPunct="0">
              <a:buNone/>
              <a:defRPr>
                <a:latin typeface="Calibri" pitchFamily="34"/>
              </a:defRPr>
            </a:pPr>
            <a:endParaRPr lang="de-DE" sz="1600" dirty="0">
              <a:latin typeface="Liberation Serif" pitchFamily="18"/>
              <a:ea typeface="Liberation Serif" pitchFamily="18"/>
              <a:cs typeface="Arial" pitchFamily="2"/>
            </a:endParaRPr>
          </a:p>
          <a:p>
            <a:pPr hangingPunct="0">
              <a:buNone/>
              <a:defRPr>
                <a:latin typeface="Calibri" pitchFamily="34"/>
              </a:defRPr>
            </a:pPr>
            <a:endParaRPr lang="de-DE" sz="1600" dirty="0">
              <a:latin typeface="Liberation Serif" pitchFamily="18"/>
              <a:ea typeface="Liberation Serif" pitchFamily="18"/>
              <a:cs typeface="Arial" pitchFamily="2"/>
            </a:endParaRPr>
          </a:p>
          <a:p>
            <a:pPr hangingPunct="0">
              <a:buNone/>
              <a:defRPr>
                <a:latin typeface="Calibri" pitchFamily="34"/>
              </a:defRPr>
            </a:pPr>
            <a:endParaRPr lang="de-DE" sz="1600" dirty="0">
              <a:latin typeface="Liberation Serif" pitchFamily="18"/>
              <a:ea typeface="Liberation Serif" pitchFamily="18"/>
              <a:cs typeface="Arial" pitchFamily="2"/>
            </a:endParaRPr>
          </a:p>
          <a:p>
            <a:pPr hangingPunct="0">
              <a:buNone/>
              <a:defRPr>
                <a:latin typeface="Calibri" pitchFamily="34"/>
              </a:defRPr>
            </a:pPr>
            <a:endParaRPr lang="de-DE" sz="1600" dirty="0">
              <a:latin typeface="Liberation Serif" pitchFamily="18"/>
              <a:ea typeface="Liberation Serif" pitchFamily="18"/>
              <a:cs typeface="Arial" pitchFamily="2"/>
            </a:endParaRPr>
          </a:p>
          <a:p>
            <a:pPr hangingPunct="0">
              <a:buNone/>
              <a:defRPr>
                <a:latin typeface="Calibri" pitchFamily="34"/>
              </a:defRPr>
            </a:pPr>
            <a:r>
              <a:rPr lang="de-DE" sz="1600" dirty="0">
                <a:latin typeface="Liberation Serif" pitchFamily="18"/>
                <a:ea typeface="Liberation Serif" pitchFamily="18"/>
                <a:cs typeface="Arial" pitchFamily="2"/>
              </a:rPr>
              <a:t>3.  2Al(OH)</a:t>
            </a:r>
            <a:r>
              <a:rPr lang="de-DE" sz="1600" baseline="-17000" dirty="0">
                <a:latin typeface="Liberation Serif" pitchFamily="18"/>
                <a:ea typeface="Liberation Serif" pitchFamily="18"/>
                <a:cs typeface="Arial" pitchFamily="2"/>
              </a:rPr>
              <a:t>3</a:t>
            </a:r>
            <a:r>
              <a:rPr lang="de-DE" sz="1600" dirty="0">
                <a:latin typeface="Liberation Serif" pitchFamily="18"/>
                <a:ea typeface="Liberation Serif" pitchFamily="18"/>
                <a:cs typeface="Arial" pitchFamily="2"/>
              </a:rPr>
              <a:t> → </a:t>
            </a:r>
            <a:r>
              <a:rPr lang="de-DE" sz="1600" b="1" dirty="0">
                <a:latin typeface="Liberation Serif" pitchFamily="18"/>
                <a:ea typeface="Liberation Serif" pitchFamily="18"/>
                <a:cs typeface="Arial" pitchFamily="2"/>
              </a:rPr>
              <a:t>Al</a:t>
            </a:r>
            <a:r>
              <a:rPr lang="de-DE" sz="1600" b="1" baseline="-17000" dirty="0">
                <a:latin typeface="Liberation Serif" pitchFamily="18"/>
                <a:ea typeface="Liberation Serif" pitchFamily="18"/>
                <a:cs typeface="Arial" pitchFamily="2"/>
              </a:rPr>
              <a:t>2</a:t>
            </a:r>
            <a:r>
              <a:rPr lang="de-DE" sz="1600" b="1" dirty="0">
                <a:latin typeface="Liberation Serif" pitchFamily="18"/>
                <a:ea typeface="Liberation Serif" pitchFamily="18"/>
                <a:cs typeface="Arial" pitchFamily="2"/>
              </a:rPr>
              <a:t>O</a:t>
            </a:r>
            <a:r>
              <a:rPr lang="de-DE" sz="1600" b="1" baseline="-17000" dirty="0">
                <a:latin typeface="Liberation Serif" pitchFamily="18"/>
                <a:ea typeface="Liberation Serif" pitchFamily="18"/>
                <a:cs typeface="Arial" pitchFamily="2"/>
              </a:rPr>
              <a:t>3</a:t>
            </a:r>
            <a:r>
              <a:rPr lang="de-DE" sz="1600" b="1" dirty="0">
                <a:latin typeface="Liberation Serif" pitchFamily="18"/>
                <a:ea typeface="Liberation Serif" pitchFamily="18"/>
                <a:cs typeface="Arial" pitchFamily="2"/>
              </a:rPr>
              <a:t> </a:t>
            </a:r>
            <a:r>
              <a:rPr lang="de-DE" sz="1600" dirty="0">
                <a:latin typeface="Liberation Serif" pitchFamily="18"/>
                <a:ea typeface="Liberation Serif" pitchFamily="18"/>
                <a:cs typeface="Arial" pitchFamily="2"/>
              </a:rPr>
              <a:t>+ 3H</a:t>
            </a:r>
            <a:r>
              <a:rPr lang="de-DE" sz="1600" baseline="-17000" dirty="0">
                <a:latin typeface="Liberation Serif" pitchFamily="18"/>
                <a:ea typeface="Liberation Serif" pitchFamily="18"/>
                <a:cs typeface="Arial" pitchFamily="2"/>
              </a:rPr>
              <a:t>2</a:t>
            </a:r>
            <a:r>
              <a:rPr lang="de-DE" sz="1600" dirty="0">
                <a:latin typeface="Liberation Serif" pitchFamily="18"/>
                <a:ea typeface="Liberation Serif" pitchFamily="18"/>
                <a:cs typeface="Arial" pitchFamily="2"/>
              </a:rPr>
              <a:t>O</a:t>
            </a:r>
          </a:p>
          <a:p>
            <a:pPr hangingPunct="0">
              <a:buNone/>
              <a:defRPr>
                <a:latin typeface="Calibri" pitchFamily="34"/>
              </a:defRPr>
            </a:pPr>
            <a:endParaRPr lang="de-DE" sz="1600" dirty="0">
              <a:latin typeface="Liberation Serif" pitchFamily="18"/>
              <a:ea typeface="Liberation Serif" pitchFamily="18"/>
              <a:cs typeface="Arial" pitchFamily="2"/>
            </a:endParaRPr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3" cstate="print">
            <a:alphaModFix/>
            <a:lum/>
          </a:blip>
          <a:srcRect/>
          <a:stretch>
            <a:fillRect/>
          </a:stretch>
        </p:blipFill>
        <p:spPr>
          <a:xfrm>
            <a:off x="1306205" y="1994785"/>
            <a:ext cx="2331249" cy="944484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Grafik 4"/>
          <p:cNvPicPr>
            <a:picLocks noChangeAspect="1"/>
          </p:cNvPicPr>
          <p:nvPr/>
        </p:nvPicPr>
        <p:blipFill>
          <a:blip r:embed="rId4" cstate="print">
            <a:alphaModFix/>
            <a:lum/>
          </a:blip>
          <a:srcRect/>
          <a:stretch>
            <a:fillRect/>
          </a:stretch>
        </p:blipFill>
        <p:spPr>
          <a:xfrm>
            <a:off x="1240895" y="3396489"/>
            <a:ext cx="1828686" cy="949384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Grafik 5"/>
          <p:cNvPicPr>
            <a:picLocks noChangeAspect="1"/>
          </p:cNvPicPr>
          <p:nvPr/>
        </p:nvPicPr>
        <p:blipFill>
          <a:blip r:embed="rId5" cstate="print">
            <a:alphaModFix/>
            <a:lum/>
          </a:blip>
          <a:srcRect/>
          <a:stretch>
            <a:fillRect/>
          </a:stretch>
        </p:blipFill>
        <p:spPr>
          <a:xfrm>
            <a:off x="1175584" y="4754432"/>
            <a:ext cx="1294775" cy="928155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Grafik 6"/>
          <p:cNvPicPr>
            <a:picLocks noChangeAspect="1"/>
          </p:cNvPicPr>
          <p:nvPr/>
        </p:nvPicPr>
        <p:blipFill>
          <a:blip r:embed="rId6" cstate="print">
            <a:alphaModFix/>
            <a:lum/>
          </a:blip>
          <a:srcRect/>
          <a:stretch>
            <a:fillRect/>
          </a:stretch>
        </p:blipFill>
        <p:spPr>
          <a:xfrm>
            <a:off x="5159508" y="4049660"/>
            <a:ext cx="3155138" cy="182887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Larissa-Desig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Larissa-Desig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315</Words>
  <Application>Microsoft Office PowerPoint</Application>
  <PresentationFormat>Bildschirmpräsentation (4:3)</PresentationFormat>
  <Paragraphs>88</Paragraphs>
  <Slides>19</Slides>
  <Notes>10</Notes>
  <HiddenSlides>0</HiddenSlides>
  <MMClips>0</MMClips>
  <ScaleCrop>false</ScaleCrop>
  <HeadingPairs>
    <vt:vector size="4" baseType="variant">
      <vt:variant>
        <vt:lpstr>Design</vt:lpstr>
      </vt:variant>
      <vt:variant>
        <vt:i4>1</vt:i4>
      </vt:variant>
      <vt:variant>
        <vt:lpstr>Folientitel</vt:lpstr>
      </vt:variant>
      <vt:variant>
        <vt:i4>19</vt:i4>
      </vt:variant>
    </vt:vector>
  </HeadingPairs>
  <TitlesOfParts>
    <vt:vector size="20" baseType="lpstr">
      <vt:lpstr>Larissa-Design</vt:lpstr>
      <vt:lpstr>Vom Bauxit zum Aluminium</vt:lpstr>
      <vt:lpstr>Gliederung</vt:lpstr>
      <vt:lpstr>Was ist Bauxit?</vt:lpstr>
      <vt:lpstr>Bauxit Vorkommen</vt:lpstr>
      <vt:lpstr>Verarbeitung des Bauxits zum Aluminium  (Aluminiumoxid- Al2O3 ) </vt:lpstr>
      <vt:lpstr>Bayer Verfahren</vt:lpstr>
      <vt:lpstr>Zusammenfassung Verarbeitung</vt:lpstr>
      <vt:lpstr>Zusammenfassung Verarbeitung</vt:lpstr>
      <vt:lpstr>Elektrolytischer Vorgang</vt:lpstr>
      <vt:lpstr>Folie 10</vt:lpstr>
      <vt:lpstr>Folie 11</vt:lpstr>
      <vt:lpstr>Warum wird immer mehr Aluminium verwendet?</vt:lpstr>
      <vt:lpstr>Positive Eigenschaften von Aluminium</vt:lpstr>
      <vt:lpstr>Folie 14</vt:lpstr>
      <vt:lpstr>Verwendung von Aluminium in den verschiedenen Wirtschaftssektoren</vt:lpstr>
      <vt:lpstr>Einsparungen im Verkehr</vt:lpstr>
      <vt:lpstr>Das Matrizen-Verfahren</vt:lpstr>
      <vt:lpstr>ECKDATEN</vt:lpstr>
      <vt:lpstr>Quellen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Verarbeitung des Bauxits zum Aluminium  (Aluminiumoxid- Al2O3 ) </dc:title>
  <dc:creator>Maddy Lash</dc:creator>
  <cp:lastModifiedBy>Maddy Lash</cp:lastModifiedBy>
  <cp:revision>21</cp:revision>
  <dcterms:created xsi:type="dcterms:W3CDTF">2016-04-17T14:55:28Z</dcterms:created>
  <dcterms:modified xsi:type="dcterms:W3CDTF">2016-04-19T19:04:00Z</dcterms:modified>
</cp:coreProperties>
</file>