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61" r:id="rId5"/>
    <p:sldId id="264" r:id="rId6"/>
    <p:sldId id="265" r:id="rId7"/>
    <p:sldId id="268" r:id="rId8"/>
    <p:sldId id="266" r:id="rId9"/>
    <p:sldId id="262" r:id="rId10"/>
    <p:sldId id="257" r:id="rId11"/>
    <p:sldId id="256" r:id="rId12"/>
    <p:sldId id="269" r:id="rId13"/>
    <p:sldId id="267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9" autoAdjust="0"/>
    <p:restoredTop sz="94660"/>
  </p:normalViewPr>
  <p:slideViewPr>
    <p:cSldViewPr>
      <p:cViewPr>
        <p:scale>
          <a:sx n="49" d="100"/>
          <a:sy n="49" d="100"/>
        </p:scale>
        <p:origin x="-1766" y="-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7731-7C70-4AA1-A23B-E6D097FAC594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B48-F9D4-44CD-A3B1-078C21AEC5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7731-7C70-4AA1-A23B-E6D097FAC594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B48-F9D4-44CD-A3B1-078C21AEC5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7731-7C70-4AA1-A23B-E6D097FAC594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B48-F9D4-44CD-A3B1-078C21AEC5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7731-7C70-4AA1-A23B-E6D097FAC594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B48-F9D4-44CD-A3B1-078C21AEC5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7731-7C70-4AA1-A23B-E6D097FAC594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B48-F9D4-44CD-A3B1-078C21AEC5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7731-7C70-4AA1-A23B-E6D097FAC594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B48-F9D4-44CD-A3B1-078C21AEC5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7731-7C70-4AA1-A23B-E6D097FAC594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B48-F9D4-44CD-A3B1-078C21AEC5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7731-7C70-4AA1-A23B-E6D097FAC594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B48-F9D4-44CD-A3B1-078C21AEC5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7731-7C70-4AA1-A23B-E6D097FAC594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B48-F9D4-44CD-A3B1-078C21AEC5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7731-7C70-4AA1-A23B-E6D097FAC594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B48-F9D4-44CD-A3B1-078C21AEC5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7731-7C70-4AA1-A23B-E6D097FAC594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B48-F9D4-44CD-A3B1-078C21AEC5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7731-7C70-4AA1-A23B-E6D097FAC594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3B48-F9D4-44CD-A3B1-078C21AEC5D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.auto-bild.de/ir_img/8/0/6/1/8/2/Bilder-Carbazol-Sprit-fuer-Elektroautos-729x486-1bde7b8fe1c6785e.jpg" TargetMode="External"/><Relationship Id="rId3" Type="http://schemas.openxmlformats.org/officeDocument/2006/relationships/hyperlink" Target="http://www.tarifinsider.de/wp-content/uploads/gruene-energie.jpg" TargetMode="External"/><Relationship Id="rId7" Type="http://schemas.openxmlformats.org/officeDocument/2006/relationships/hyperlink" Target="https://de.wikipedia.org/wiki/Wasserstoffspeicherung" TargetMode="External"/><Relationship Id="rId2" Type="http://schemas.openxmlformats.org/officeDocument/2006/relationships/hyperlink" Target="https://upload.wikimedia.org/wikipedia/commons/3/3f/Magnesium_crystal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pg.de/1326157/wasserstoff" TargetMode="External"/><Relationship Id="rId11" Type="http://schemas.openxmlformats.org/officeDocument/2006/relationships/hyperlink" Target="http://images.google.de/imgres?imgurl=http%3A%2F%2Fwww.hycar.de%2Fgifs%2Fgastank1.jpg&amp;imgrefurl=http%3A%2F%2Fwww.hycar.de%2Fgas.html&amp;h=212&amp;w=160&amp;tbnid=OUFvcpULkW9TVM%3A&amp;docid=zKReke4vCkx3VM&amp;ei=_BIWV5X7CqyLgAaGkJ2wBw&amp;tbm=isch&amp;iact=rc&amp;uact=3&amp;dur=2981&amp;page=1&amp;start=0&amp;ndsp=28&amp;ved=0ahUKEwiV6cGZyZrMAhWsBcAKHQZIB3YQMwgdKAAwAA&amp;bih=805&amp;biw=1600" TargetMode="External"/><Relationship Id="rId5" Type="http://schemas.openxmlformats.org/officeDocument/2006/relationships/hyperlink" Target="https://de.wikipedia.org/wiki/Chemische_Wasserstoffspeicher" TargetMode="External"/><Relationship Id="rId10" Type="http://schemas.openxmlformats.org/officeDocument/2006/relationships/hyperlink" Target="http://www.iwr.de/wasserstoff/wasserstoffspeicherung/wasserstoffspeicherung.html" TargetMode="External"/><Relationship Id="rId4" Type="http://schemas.openxmlformats.org/officeDocument/2006/relationships/hyperlink" Target="http://www.hydrogeit.de/speicherung.htm" TargetMode="External"/><Relationship Id="rId9" Type="http://schemas.openxmlformats.org/officeDocument/2006/relationships/hyperlink" Target="http://www.grueneautos.com/2010/02/mercedes-benz-f-800-style-automobiler-luxus-trifft-grune-technologie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olarserver.de/l8mimages/h-racer_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95936" cy="3492745"/>
          </a:xfrm>
          <a:prstGeom prst="rect">
            <a:avLst/>
          </a:prstGeom>
          <a:noFill/>
        </p:spPr>
      </p:pic>
      <p:pic>
        <p:nvPicPr>
          <p:cNvPr id="2052" name="Picture 4" descr="http://www.7-forum.com/modelle/e65/images/wasserstoff_kreislauf_p0031227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245" y="3717032"/>
            <a:ext cx="4263755" cy="314096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80928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Solar-Wasserstoff-Welt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4" name="Picture 6" descr="http://www.fuel-cell-e-mobility.info/site_media/thumbnails/lead_story_thumbnail.cc658c68d793b83d.v1/uploads/wasserstoff-besonderes-gas.jpg.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4033" y="0"/>
            <a:ext cx="5369967" cy="2420887"/>
          </a:xfrm>
          <a:prstGeom prst="rect">
            <a:avLst/>
          </a:prstGeom>
          <a:noFill/>
        </p:spPr>
      </p:pic>
      <p:pic>
        <p:nvPicPr>
          <p:cNvPr id="2056" name="Picture 8" descr="http://www.tarifinsider.de/wp-content/uploads/gruene-energ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06405"/>
            <a:ext cx="4572000" cy="3051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Funktion einer Brennstoffzelle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72816"/>
            <a:ext cx="3888432" cy="3773015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PEM-Brennstoffzelle wird ein edelmetallhaltiger Katalysator (meist Platin) eingesetzt</a:t>
            </a: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chemische Energie wird in elektrische Energie umgewandelt</a:t>
            </a:r>
          </a:p>
          <a:p>
            <a:pPr lvl="0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Oxidation: 2 H</a:t>
            </a:r>
            <a:r>
              <a:rPr lang="de-DE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de-DE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(g)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=&gt; 4H+ + 4 e-</a:t>
            </a:r>
          </a:p>
          <a:p>
            <a:pPr lvl="0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Reduktion: O</a:t>
            </a:r>
            <a:r>
              <a:rPr lang="de-DE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de-DE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(g)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+ 4 e- + 4H</a:t>
            </a:r>
            <a:r>
              <a:rPr lang="de-DE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=&gt; 2 H</a:t>
            </a:r>
            <a:r>
              <a:rPr lang="de-DE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</a:p>
          <a:p>
            <a:pPr lvl="0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Redoxreaktion: 2 H</a:t>
            </a:r>
            <a:r>
              <a:rPr lang="de-DE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de-DE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(g)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 O</a:t>
            </a:r>
            <a:r>
              <a:rPr lang="de-DE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de-DE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(g)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=&gt; 2 H</a:t>
            </a:r>
            <a:r>
              <a:rPr lang="de-DE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de-DE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(g)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886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49080"/>
            <a:ext cx="4680520" cy="258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4427984" cy="32403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Autoherstellerfirmen wie z.B.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Toyota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 BMW nutzen Brennstoffzellen zur Betreibung ihrer E-Autos  mit Hilfe von Wasserstoff</a:t>
            </a:r>
          </a:p>
          <a:p>
            <a:pPr algn="l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auch schiffe, Boote, Busse usw. können mit Brennstoffzellen betrieben werden</a:t>
            </a:r>
          </a:p>
          <a:p>
            <a:endParaRPr lang="de-DE" dirty="0"/>
          </a:p>
        </p:txBody>
      </p:sp>
      <p:pic>
        <p:nvPicPr>
          <p:cNvPr id="1029" name="Picture 5" descr="http://www.hydrogen-motors.com/BMW/images/im/Hydrogen%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752368" cy="2232248"/>
          </a:xfrm>
          <a:prstGeom prst="rect">
            <a:avLst/>
          </a:prstGeom>
          <a:noFill/>
        </p:spPr>
      </p:pic>
      <p:pic>
        <p:nvPicPr>
          <p:cNvPr id="1031" name="Picture 7" descr="http://buyersguide.caranddriver.com/media/assets/submodel/6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77072"/>
            <a:ext cx="4235624" cy="2589025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611560" y="620688"/>
            <a:ext cx="44644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Nutzung von Wasserstoff im          Brennstoffzellen-Auto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Künstliche Photosynthese zur Erzeugung von Wasserstoff</a:t>
            </a:r>
            <a:endParaRPr lang="de-DE" dirty="0"/>
          </a:p>
        </p:txBody>
      </p:sp>
      <p:pic>
        <p:nvPicPr>
          <p:cNvPr id="23554" name="Picture 2" descr="http://www.spektrum.de/fm/912/thumbnails/nature-splitting-water-_redux.jpg.1511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924550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Quellen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de-DE" sz="2600" dirty="0" smtClean="0">
                <a:hlinkClick r:id="rId2"/>
              </a:rPr>
              <a:t>https://upload.wikimedia.org/wikipedia/commons/3/3f/Magnesium_crystals.jpg</a:t>
            </a:r>
            <a:endParaRPr lang="de-DE" sz="2600" dirty="0" smtClean="0"/>
          </a:p>
          <a:p>
            <a:r>
              <a:rPr lang="de-DE" sz="2600" dirty="0" smtClean="0">
                <a:hlinkClick r:id="rId3"/>
              </a:rPr>
              <a:t>http://www.tarifinsider.de/wp-content/uploads/gruene-energie.jpg</a:t>
            </a:r>
            <a:endParaRPr lang="de-DE" sz="2600" dirty="0" smtClean="0"/>
          </a:p>
          <a:p>
            <a:r>
              <a:rPr lang="de-DE" sz="2600" dirty="0" smtClean="0">
                <a:hlinkClick r:id="rId4"/>
              </a:rPr>
              <a:t>http://www.hydrogeit.de/speicherung.htm</a:t>
            </a:r>
            <a:endParaRPr lang="de-DE" sz="2600" dirty="0" smtClean="0"/>
          </a:p>
          <a:p>
            <a:r>
              <a:rPr lang="de-DE" sz="2600" dirty="0" smtClean="0">
                <a:hlinkClick r:id="rId5"/>
              </a:rPr>
              <a:t>https://de.wikipedia.org/wiki/Chemische_Wasserstoffspeicher</a:t>
            </a:r>
            <a:endParaRPr lang="de-DE" sz="2600" dirty="0" smtClean="0"/>
          </a:p>
          <a:p>
            <a:r>
              <a:rPr lang="de-DE" sz="2600" dirty="0" smtClean="0">
                <a:hlinkClick r:id="rId6"/>
              </a:rPr>
              <a:t>https://www.mpg.de/1326157/wasserstoff</a:t>
            </a:r>
            <a:endParaRPr lang="de-DE" sz="2600" dirty="0" smtClean="0"/>
          </a:p>
          <a:p>
            <a:r>
              <a:rPr lang="de-DE" sz="2600" u="sng" dirty="0" smtClean="0">
                <a:solidFill>
                  <a:srgbClr val="0000FF"/>
                </a:solidFill>
              </a:rPr>
              <a:t>http://images.google.de/imgres?imgurl=http%3A%2F%2Fwww.hycar.de%2Fgifs%2Fgastank1.jpg&amp;imgrefurl=http%3A%2F%2Fwww.hycar.de%2Fgas.html&amp;h=212&amp;w=160&amp;tbnid=OUFvcpULkW9TVM%3A&amp;docid=zKReke4vCkx3VM&amp;ei=_BIWV5X7CqyLgAaGkJ2wBw&amp;tbm=isch&amp;iact=rc&amp;uact=3&amp;dur=2981&amp;page=1&amp;start=0&amp;ndsp=28&amp;ved=0ahUKEwiV6cGZyZrMAhWsBcAKHQZIB3YQMwgdKAAwAA&amp;bih=805&amp;biw=1600</a:t>
            </a:r>
          </a:p>
          <a:p>
            <a:r>
              <a:rPr lang="de-DE" sz="2600" dirty="0" smtClean="0">
                <a:hlinkClick r:id="rId7"/>
              </a:rPr>
              <a:t>https://de.wikipedia.org/wiki/Wasserstoffspeicherung</a:t>
            </a:r>
            <a:endParaRPr lang="de-DE" sz="2600" dirty="0" smtClean="0"/>
          </a:p>
          <a:p>
            <a:r>
              <a:rPr lang="de-DE" sz="2000" dirty="0"/>
              <a:t> </a:t>
            </a:r>
            <a:r>
              <a:rPr lang="de-DE" sz="2000" dirty="0" smtClean="0">
                <a:hlinkClick r:id="rId8"/>
              </a:rPr>
              <a:t>http</a:t>
            </a:r>
            <a:r>
              <a:rPr lang="de-DE" sz="2000" dirty="0">
                <a:hlinkClick r:id="rId8"/>
              </a:rPr>
              <a:t>://i.auto-bild.de/ir_img/8/0/6/1/8/2/Bilder-Carbazol-Sprit-fuer-Elektroautos-729x486-1bde7b8fe1c6785e.jpg</a:t>
            </a:r>
            <a:endParaRPr lang="de-DE" sz="2000" dirty="0"/>
          </a:p>
          <a:p>
            <a:r>
              <a:rPr lang="de-DE" sz="2000" dirty="0">
                <a:hlinkClick r:id="rId9"/>
              </a:rPr>
              <a:t>http://www.grueneautos.com/2010/02/mercedes-benz-f-800-style-automobiler-luxus-trifft-grune-technologien/</a:t>
            </a:r>
            <a:endParaRPr lang="de-DE" sz="2000" dirty="0"/>
          </a:p>
          <a:p>
            <a:r>
              <a:rPr lang="de-DE" sz="2000" dirty="0">
                <a:hlinkClick r:id="rId4"/>
              </a:rPr>
              <a:t>http://www.hydrogeit.de/speicherung.htm</a:t>
            </a:r>
            <a:endParaRPr lang="de-DE" sz="2000" dirty="0"/>
          </a:p>
          <a:p>
            <a:r>
              <a:rPr lang="de-DE" sz="2000" dirty="0">
                <a:hlinkClick r:id="rId7"/>
              </a:rPr>
              <a:t>https://de.wikipedia.org/wiki/Wasserstoffspeicherung</a:t>
            </a:r>
            <a:endParaRPr lang="de-DE" sz="2000" dirty="0"/>
          </a:p>
          <a:p>
            <a:r>
              <a:rPr lang="de-DE" sz="2000" dirty="0">
                <a:hlinkClick r:id="rId10"/>
              </a:rPr>
              <a:t>http://www.iwr.de/wasserstoff/wasserstoffspeicherung/wasserstoffspeicherung.html</a:t>
            </a:r>
            <a:endParaRPr lang="de-DE" sz="2000" dirty="0"/>
          </a:p>
          <a:p>
            <a:r>
              <a:rPr lang="de-DE" sz="2000" dirty="0">
                <a:hlinkClick r:id="rId7"/>
              </a:rPr>
              <a:t>https://de.wikipedia.org/wiki/Wasserstoffspeicherung#Einsatz</a:t>
            </a:r>
            <a:endParaRPr lang="de-DE" sz="2000" dirty="0"/>
          </a:p>
          <a:p>
            <a:r>
              <a:rPr lang="de-DE" sz="2000" dirty="0">
                <a:hlinkClick r:id="rId11"/>
              </a:rPr>
              <a:t>http://images.google.de/imgres?imgurl=http%3A%2F%2Fwww.hycar.de%2Fgifs%2Fgastank1.jpg&amp;imgrefurl=http%3A%2F%2Fwww.hycar.de%2Fgas.html&amp;h=212&amp;w=160&amp;tbnid=OUFvcpULkW9TVM%3A&amp;docid=zKReke4vCkx3VM&amp;ei=_BIWV5X7CqyLgAaGkJ2wBw&amp;tbm=isch&amp;iact=rc&amp;uact=3&amp;dur=2981&amp;page=1&amp;start=0&amp;ndsp=28&amp;ved=0ahUKEwiV6cGZyZrMAhWsBcAKHQZIB3YQMwgdKAAwAA&amp;bih=805&amp;biw=1600</a:t>
            </a:r>
            <a:endParaRPr lang="de-DE" sz="2000" dirty="0"/>
          </a:p>
          <a:p>
            <a:endParaRPr lang="de-DE" sz="26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de-DE" b="1" dirty="0" smtClean="0"/>
              <a:t>Gliederung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11305256" cy="1584176"/>
          </a:xfrm>
        </p:spPr>
        <p:txBody>
          <a:bodyPr>
            <a:noAutofit/>
          </a:bodyPr>
          <a:lstStyle/>
          <a:p>
            <a:pPr algn="l"/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-Erzeugung von Wasserstoff: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-Biowasserstoff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-Technischer Elektrolyseur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-Solarthermischer Wasserstoff</a:t>
            </a:r>
          </a:p>
          <a:p>
            <a:pPr algn="l"/>
            <a:endParaRPr lang="de-DE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-Speicherung von Wasserstoff:</a:t>
            </a:r>
          </a:p>
          <a:p>
            <a:pPr algn="l"/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-</a:t>
            </a: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Methoden zu Speicherung   von Wasserstoff</a:t>
            </a:r>
          </a:p>
          <a:p>
            <a:pPr algn="l"/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-</a:t>
            </a: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Wofür notwendig?</a:t>
            </a:r>
            <a:endParaRPr lang="de-DE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-</a:t>
            </a: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Druckwasserstoffspeicherung</a:t>
            </a:r>
          </a:p>
          <a:p>
            <a:pPr algn="l"/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-</a:t>
            </a: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Flüssigwasserstoffspeicherung in vakuumisolierten Behältern</a:t>
            </a:r>
          </a:p>
          <a:p>
            <a:pPr algn="l"/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-</a:t>
            </a: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Einlagerung von Wasserstoff in Metallhydriden</a:t>
            </a:r>
          </a:p>
          <a:p>
            <a:pPr algn="l"/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-</a:t>
            </a: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Speicherung von Wasserstoff in chemisch gebundener Form</a:t>
            </a: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de-DE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-Nutzung von Wasserstoff im Brennstoffzellenauto</a:t>
            </a:r>
          </a:p>
          <a:p>
            <a:pPr algn="l">
              <a:buFontTx/>
              <a:buChar char="-"/>
            </a:pP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Funktion einer Brennstoffzelle</a:t>
            </a:r>
          </a:p>
          <a:p>
            <a:pPr algn="l">
              <a:buFontTx/>
              <a:buChar char="-"/>
            </a:pP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Künstliche Photosynthese zur Erzeugung von Wasserstoff</a:t>
            </a:r>
            <a:endParaRPr lang="de-DE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buFontTx/>
              <a:buChar char="-"/>
            </a:pPr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ifam.fraunhofer.de/de/Dresden/Wasserstofftechnologie/hydride/anwendungen-von-metallhydriden/_jcr_content/stage/image.img.jpg/000_start_hydride_header.1373383277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0602" y="3861048"/>
            <a:ext cx="5323398" cy="2996952"/>
          </a:xfrm>
          <a:prstGeom prst="rect">
            <a:avLst/>
          </a:prstGeom>
          <a:noFill/>
        </p:spPr>
      </p:pic>
      <p:pic>
        <p:nvPicPr>
          <p:cNvPr id="17412" name="Picture 4" descr="https://upload.wikimedia.org/wikipedia/commons/6/69/Linde-Wasserstofft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3851920" cy="2780928"/>
          </a:xfrm>
          <a:prstGeom prst="rect">
            <a:avLst/>
          </a:prstGeom>
          <a:noFill/>
        </p:spPr>
      </p:pic>
      <p:pic>
        <p:nvPicPr>
          <p:cNvPr id="17410" name="Picture 2" descr="http://www.fuel-cell-e-mobility.info/site_media/thumbnails/lead_story_thumbnail.cc658c68d793b83d.v1/uploads/wasserstoff-besonderes-gas.jpg.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12229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08720"/>
            <a:ext cx="4608512" cy="3159224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Methoden zu Speicherung von </a:t>
            </a:r>
            <a:r>
              <a:rPr lang="de-DE" b="1" dirty="0" smtClean="0"/>
              <a:t>Wasserstoff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7" name="Grafik 6" descr="https://upload.wikimedia.org/wikipedia/commons/6/60/Perhydro-N-Carbazol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3410" y="0"/>
            <a:ext cx="345059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6300192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Speicherung von Wasserstoff in chemisch gebundener Form</a:t>
            </a:r>
            <a:endParaRPr lang="de-DE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499992" y="508518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Einlagerung von Wasserstoff in Metallhydriden</a:t>
            </a: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21166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Flüssigwasserstoffspeicherung in vakuumisolierten Behältern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20072" y="306896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Druckwasserstoffspeicherung</a:t>
            </a:r>
            <a:endParaRPr lang="de-D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Wofür notwendig?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4104456" cy="5001419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Wasserstoff kann nicht immer überall erzeugt werden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Energieangebot der Sonne stimmt nicht immer mit Energiebedarf ein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Jede Speicherung eines Energieträgers bringt Risiken mit sich → Energie lässt sich nicht so einfach „einsperren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19458" name="Picture 2" descr="http://comps.canstockphoto.de/can-stock-photo_csp4043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988840"/>
            <a:ext cx="4286250" cy="4476751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6156176" y="3789040"/>
            <a:ext cx="324036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Energie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Druckwasserstoffspeicherung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kleine Mengen von gasförmigen Wasserstoff wird in Druckbehältern gespeichert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umso höher der Druck, desto höher Speicherdichte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Nachteil :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Behälter sind sehr schwer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 trotz komprimierten Zustand einen hohen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Raumbedarf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4" name="Picture 2" descr="http://www.fuel-cell-e-mobility.info/site_media/thumbnails/lead_story_thumbnail.cc658c68d793b83d.v1/uploads/wasserstoff-besonderes-gas.jpg.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587" y="1700808"/>
            <a:ext cx="4487413" cy="2421487"/>
          </a:xfrm>
          <a:prstGeom prst="rect">
            <a:avLst/>
          </a:prstGeom>
          <a:noFill/>
        </p:spPr>
      </p:pic>
      <p:pic>
        <p:nvPicPr>
          <p:cNvPr id="20482" name="Picture 2" descr="http://www.autogazette.de/asset/cms_image_asset/article_big_image/wasserstofftank-im-mazda-rx-8-185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509120"/>
            <a:ext cx="2954243" cy="1965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Flüssigwasserstoffspeicherung in vakuumisolierten Behältern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781128"/>
          </a:xfrm>
        </p:spPr>
        <p:txBody>
          <a:bodyPr>
            <a:normAutofit fontScale="62500" lnSpcReduction="20000"/>
          </a:bodyPr>
          <a:lstStyle/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für große Mengen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geeignet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kalter, flüssiger Wasserstoff wird in Spezialtanks gespeichert (</a:t>
            </a:r>
            <a:r>
              <a:rPr lang="de-DE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Kryotanks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nötig dafür: tiefe Temperaturen und Umgebungsdruck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Nachteil: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mehrstufiger Abkühlungsprozess sehr energieaufwendig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energetische Aufwand für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Kühlung</a:t>
            </a:r>
          </a:p>
          <a:p>
            <a:pPr>
              <a:buNone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1/3 gespeicherte Energie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großer Aufwand bei Wärmedämmung des Tanks und der Leitungen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flüssiger Wasserstoff benötigt viel Platz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-Ausgasungsverluste</a:t>
            </a:r>
          </a:p>
          <a:p>
            <a:endParaRPr lang="de-DE" dirty="0"/>
          </a:p>
        </p:txBody>
      </p:sp>
      <p:pic>
        <p:nvPicPr>
          <p:cNvPr id="21506" name="Picture 2" descr="http://www.tmf-ev.de/Portals/0/Bilddateien/News/2010-09-23_AG-BMB_Estland/Figure_9_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923928" cy="294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b="1" dirty="0" smtClean="0"/>
              <a:t>Einsetzen von Wasserstoffspeicherung in Bezug auf PKW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62500" lnSpcReduction="20000"/>
          </a:bodyPr>
          <a:lstStyle/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große Mengen → Flüssiggasspeicher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kleine Mengen → Druckspeicher (bis 700 bar)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Speichergewichtspielt keine große Rolle (wie auf Schiffen) → </a:t>
            </a:r>
            <a:r>
              <a:rPr lang="de-DE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Metallhydridspeicher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für Fahrzeuge und Flugzeuge →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ausschließlich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Drucktanks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z.B.: Toyota: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Brennstoffzellen-Fahrzeug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FCHV-</a:t>
            </a:r>
            <a:r>
              <a:rPr lang="de-DE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adv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(Reichweite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von 830km)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VW: 700-bar-Wasserstofftank im </a:t>
            </a:r>
            <a:r>
              <a:rPr lang="de-DE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Tiguan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HyMOtion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Mercedes Klasse F-</a:t>
            </a:r>
            <a:r>
              <a:rPr lang="de-DE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Cell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„</a:t>
            </a:r>
            <a:r>
              <a:rPr lang="de-DE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pus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“, Opel HydroGen4</a:t>
            </a:r>
          </a:p>
          <a:p>
            <a:endParaRPr lang="de-DE" dirty="0"/>
          </a:p>
        </p:txBody>
      </p:sp>
      <p:pic>
        <p:nvPicPr>
          <p:cNvPr id="6" name="Grafik9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499992" y="4509120"/>
            <a:ext cx="4644008" cy="2348880"/>
          </a:xfrm>
          <a:prstGeom prst="rect">
            <a:avLst/>
          </a:prstGeom>
        </p:spPr>
      </p:pic>
      <p:pic>
        <p:nvPicPr>
          <p:cNvPr id="7" name="Grafik8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63220" y="2204864"/>
            <a:ext cx="3780780" cy="2254374"/>
          </a:xfrm>
          <a:prstGeom prst="rect">
            <a:avLst/>
          </a:prstGeom>
        </p:spPr>
      </p:pic>
      <p:pic>
        <p:nvPicPr>
          <p:cNvPr id="5" name="Grafik7"/>
          <p:cNvPicPr/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716016" y="1052736"/>
            <a:ext cx="2160240" cy="1224136"/>
          </a:xfrm>
          <a:prstGeom prst="rect">
            <a:avLst/>
          </a:prstGeom>
        </p:spPr>
      </p:pic>
      <p:pic>
        <p:nvPicPr>
          <p:cNvPr id="4" name="Grafik6"/>
          <p:cNvPicPr/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7236296" y="836712"/>
            <a:ext cx="190770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Einlagerung von Wasserstoff in Metallhydriden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925144"/>
          </a:xfrm>
        </p:spPr>
        <p:txBody>
          <a:bodyPr>
            <a:normAutofit fontScale="47500" lnSpcReduction="20000"/>
          </a:bodyPr>
          <a:lstStyle/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sicherste Methode Wasserstoff zu speichern</a:t>
            </a: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einige Metalle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können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Wasserstoff „aufsaugen“ wie ein Schwamm, speichern und wieder abgeben</a:t>
            </a: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-Wasserstoff wird in höherer Dichte als im flüssigen Zustand gespeichert</a:t>
            </a: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→ trotz hoher Speicherdichte Beladen unter niedrigem Druck möglich</a:t>
            </a: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Verbindungen mit den Metallen werden Metallhydride, Metall-Wasserstoff-Legierung oder Wasserstoffschwämme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genannt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Wie funktioniert das</a:t>
            </a:r>
            <a:r>
              <a:rPr lang="de-DE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de-DE" sz="3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Metallhybride nehmen Wasserstoffatome unter erhöhtem Druck und Abgabe von Wärme auf</a:t>
            </a: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→ Wasserstoff lagert sich in das Kristallgitter der Metalle ein = chemisch verbunden</a:t>
            </a: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umso höher der Umgebungsdruck desto höher Wasserstoffkonzentration im Kristallgitter</a:t>
            </a: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Wiedergewinnung der gespeicherten Energie:</a:t>
            </a: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Wärme wird zugeführt</a:t>
            </a: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→ Wasserstoff und Metall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(-Legierungen)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bilden sich zurück</a:t>
            </a:r>
          </a:p>
          <a:p>
            <a:endParaRPr lang="de-DE" dirty="0"/>
          </a:p>
        </p:txBody>
      </p:sp>
      <p:pic>
        <p:nvPicPr>
          <p:cNvPr id="22530" name="Picture 2" descr="http://images-of-elements.com/pse/alumin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28800"/>
            <a:ext cx="1196752" cy="1196752"/>
          </a:xfrm>
          <a:prstGeom prst="rect">
            <a:avLst/>
          </a:prstGeom>
          <a:noFill/>
        </p:spPr>
      </p:pic>
      <p:pic>
        <p:nvPicPr>
          <p:cNvPr id="22532" name="Picture 4" descr="http://asienspiegel.ch/wp-content/uploads/2010/12/Seltenerd-Met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628800"/>
            <a:ext cx="1584176" cy="1188133"/>
          </a:xfrm>
          <a:prstGeom prst="rect">
            <a:avLst/>
          </a:prstGeom>
          <a:noFill/>
        </p:spPr>
      </p:pic>
      <p:pic>
        <p:nvPicPr>
          <p:cNvPr id="22534" name="Picture 6" descr="https://upload.wikimedia.org/wikipedia/commons/3/3f/Magnesium_cryst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780928"/>
            <a:ext cx="2736304" cy="1638764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580112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Magnesium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24928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Aluminium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236296" y="24928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Palladium</a:t>
            </a:r>
            <a:endParaRPr lang="de-DE" b="1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572000" y="206084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/>
          <p:nvPr/>
        </p:nvCxnSpPr>
        <p:spPr>
          <a:xfrm>
            <a:off x="4644008" y="2060848"/>
            <a:ext cx="936104" cy="8640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Form 15"/>
          <p:cNvCxnSpPr>
            <a:endCxn id="22532" idx="0"/>
          </p:cNvCxnSpPr>
          <p:nvPr/>
        </p:nvCxnSpPr>
        <p:spPr>
          <a:xfrm flipV="1">
            <a:off x="5076056" y="1628800"/>
            <a:ext cx="2448272" cy="432048"/>
          </a:xfrm>
          <a:prstGeom prst="bentConnector4">
            <a:avLst>
              <a:gd name="adj1" fmla="val 11668"/>
              <a:gd name="adj2" fmla="val 1529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Speicherung von Wasserstoff in chemisch gebundener Form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277071"/>
          </a:xfrm>
        </p:spPr>
        <p:txBody>
          <a:bodyPr>
            <a:normAutofit fontScale="32500" lnSpcReduction="20000"/>
          </a:bodyPr>
          <a:lstStyle/>
          <a:p>
            <a:r>
              <a:rPr lang="de-DE" sz="6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de-DE" sz="6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Wasserstoffträger meist organische Substanzen</a:t>
            </a:r>
          </a:p>
          <a:p>
            <a:r>
              <a:rPr lang="de-DE" sz="6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Alkohole</a:t>
            </a:r>
          </a:p>
          <a:p>
            <a:r>
              <a:rPr lang="de-DE" sz="6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Methanol (Reaktion von Wasserstoff mit CO/CO</a:t>
            </a:r>
            <a:r>
              <a:rPr lang="de-DE" sz="62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de-DE" sz="6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de-DE" sz="6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Nachteil--&gt; Kohlenstoffmonoxid entsteht und kann bei der Verwendung in Brennstoffzelle  Probleme </a:t>
            </a:r>
            <a:r>
              <a:rPr lang="de-DE" sz="6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verursachen</a:t>
            </a:r>
            <a:endParaRPr lang="de-DE" sz="6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6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Liquid: -kann Wasserstoff durch chemische Reaktion aufnehmen und wieder abgeben </a:t>
            </a:r>
          </a:p>
          <a:p>
            <a:r>
              <a:rPr lang="de-DE" sz="6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Umkehrbarkeit der Wasserstoffaufnahme</a:t>
            </a:r>
          </a:p>
          <a:p>
            <a:endParaRPr lang="de-DE" dirty="0"/>
          </a:p>
        </p:txBody>
      </p:sp>
      <p:pic>
        <p:nvPicPr>
          <p:cNvPr id="4" name="Grafik 3" descr="Schema eines LOHC-Verfahrens zur Speicherung elektrischer Energi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653136"/>
            <a:ext cx="4901203" cy="165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https://upload.wikimedia.org/wikipedia/commons/6/60/Perhydro-N-Carbazo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3450590" cy="120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Bildschirmpräsentation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Solar-Wasserstoff-Welt</vt:lpstr>
      <vt:lpstr>Gliederung</vt:lpstr>
      <vt:lpstr>Methoden zu Speicherung von Wasserstoff     </vt:lpstr>
      <vt:lpstr>Wofür notwendig? </vt:lpstr>
      <vt:lpstr>Druckwasserstoffspeicherung </vt:lpstr>
      <vt:lpstr>Flüssigwasserstoffspeicherung in vakuumisolierten Behältern </vt:lpstr>
      <vt:lpstr>Einsetzen von Wasserstoffspeicherung in Bezug auf PKW </vt:lpstr>
      <vt:lpstr>Einlagerung von Wasserstoff in Metallhydriden </vt:lpstr>
      <vt:lpstr>Speicherung von Wasserstoff in chemisch gebundener Form </vt:lpstr>
      <vt:lpstr>Funktion einer Brennstoffzelle </vt:lpstr>
      <vt:lpstr>Folie 11</vt:lpstr>
      <vt:lpstr>Künstliche Photosynthese zur Erzeugung von Wasserstoff</vt:lpstr>
      <vt:lpstr>Quellen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Frederick</dc:creator>
  <cp:lastModifiedBy>Frederick</cp:lastModifiedBy>
  <cp:revision>13</cp:revision>
  <dcterms:created xsi:type="dcterms:W3CDTF">2016-04-18T13:47:36Z</dcterms:created>
  <dcterms:modified xsi:type="dcterms:W3CDTF">2016-04-10T14:36:38Z</dcterms:modified>
</cp:coreProperties>
</file>