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0" r:id="rId3"/>
    <p:sldId id="256" r:id="rId4"/>
    <p:sldId id="257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Powerpoint zur Ethansäure (Essigsäure)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811D8-F5AC-4808-9ECA-62E2848800F0}" type="datetimeFigureOut">
              <a:rPr lang="de-DE" smtClean="0"/>
              <a:pPr/>
              <a:t>19.04.16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C9075-17FD-4B39-BC62-10D70584D1E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38884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Powerpoint zur Ethansäure (Essigsäure)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4A780-A3E5-4B02-9710-387FD2C6E0C0}" type="datetimeFigureOut">
              <a:rPr lang="de-DE" smtClean="0"/>
              <a:pPr/>
              <a:t>19.04.16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EFC79-A4B8-4681-841D-7661068073A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760536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EFC79-A4B8-4681-841D-7661068073A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Powerpoint zur Ethansäure (Essigsäure)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6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4BDA-FC13-42CE-A832-B3712003FF6D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4A4C-061C-42D4-AD64-B3332579DBAC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FE36-B25B-4E9D-8F8B-ED0BF870FDFA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9F4A-24AD-49C2-B0FE-DAFBF82E31CD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3F3A-1D98-4931-AF76-4AEE73BCFE89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40F-5C73-4167-9F70-1BE0B41B8559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5E9C-BA31-4658-8C5B-B6E390BAB29E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ACCA-BC1F-47AF-B3C2-8254B4B1B598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5C512-C5DD-49C3-BE3D-39DF13FE5286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9ABE-1644-4DAA-8E05-764DCE66BDF8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DA84-53E8-4E43-9B80-4D11057A03A7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D975-0341-468D-AF6F-E9CB2C04944D}" type="datetime1">
              <a:rPr lang="de-DE" smtClean="0"/>
              <a:pPr/>
              <a:t>19.04.16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zur Ethansäure (Essigsäure)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2B35A-17F5-410B-A022-C5871525BB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7.jpe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5400" b="1" u="sng" dirty="0" smtClean="0"/>
              <a:t>Ethansäure</a:t>
            </a:r>
            <a:br>
              <a:rPr lang="de-DE" sz="5400" b="1" u="sng" dirty="0" smtClean="0"/>
            </a:br>
            <a:r>
              <a:rPr lang="de-DE" sz="2000" dirty="0" smtClean="0"/>
              <a:t>(Essigsäure</a:t>
            </a:r>
            <a:r>
              <a:rPr lang="de-DE" sz="2000" dirty="0" smtClean="0"/>
              <a:t>)</a:t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1800" dirty="0" smtClean="0"/>
              <a:t>von </a:t>
            </a:r>
            <a:r>
              <a:rPr lang="de-DE" sz="1800" dirty="0" err="1" smtClean="0"/>
              <a:t>Maddy</a:t>
            </a:r>
            <a:endParaRPr lang="de-DE" sz="1800" dirty="0"/>
          </a:p>
        </p:txBody>
      </p:sp>
      <p:pic>
        <p:nvPicPr>
          <p:cNvPr id="4" name="Inhaltsplatzhalter 3" descr="essigsaeure.org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332656" y="2060848"/>
            <a:ext cx="11720280" cy="3816424"/>
          </a:xfrm>
        </p:spPr>
      </p:pic>
      <p:pic>
        <p:nvPicPr>
          <p:cNvPr id="5" name="Grafik 4" descr="2000px-Essigsäure_Valenzstrichformel-Seite00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3429000"/>
            <a:ext cx="728559" cy="464092"/>
          </a:xfrm>
          <a:prstGeom prst="rect">
            <a:avLst/>
          </a:prstGeom>
        </p:spPr>
      </p:pic>
      <p:pic>
        <p:nvPicPr>
          <p:cNvPr id="6" name="Grafik 5" descr="2000px-Essigsäure_Valenzstrichformel-Seite001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3501008"/>
            <a:ext cx="615516" cy="392084"/>
          </a:xfrm>
          <a:prstGeom prst="rect">
            <a:avLst/>
          </a:prstGeom>
        </p:spPr>
      </p:pic>
      <p:pic>
        <p:nvPicPr>
          <p:cNvPr id="7" name="Grafik 6" descr="2000px-Essigsäure_Valenzstrichformel-Seite001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615516" cy="392084"/>
          </a:xfrm>
          <a:prstGeom prst="rect">
            <a:avLst/>
          </a:prstGeom>
        </p:spPr>
      </p:pic>
      <p:pic>
        <p:nvPicPr>
          <p:cNvPr id="8" name="Grafik 7" descr="2000px-Essigsäure_Valenzstrichformel-Seite001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4005064"/>
            <a:ext cx="615516" cy="392084"/>
          </a:xfrm>
          <a:prstGeom prst="rect">
            <a:avLst/>
          </a:prstGeom>
        </p:spPr>
      </p:pic>
      <p:pic>
        <p:nvPicPr>
          <p:cNvPr id="9" name="Grafik 8" descr="2000px-Essigsäure_Valenzstrichformel-Seite001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2708920"/>
            <a:ext cx="615516" cy="392084"/>
          </a:xfrm>
          <a:prstGeom prst="rect">
            <a:avLst/>
          </a:prstGeom>
        </p:spPr>
      </p:pic>
      <p:pic>
        <p:nvPicPr>
          <p:cNvPr id="10" name="Grafik 9" descr="2000px-Essigsäure_Valenzstrichformel-Seite001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07704" y="4221088"/>
            <a:ext cx="539552" cy="343695"/>
          </a:xfrm>
          <a:prstGeom prst="rect">
            <a:avLst/>
          </a:prstGeom>
        </p:spPr>
      </p:pic>
      <p:pic>
        <p:nvPicPr>
          <p:cNvPr id="11" name="Grafik 10" descr="2000px-Essigsäure_Valenzstrichformel-Seite00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0392" y="5157192"/>
            <a:ext cx="728559" cy="464092"/>
          </a:xfrm>
          <a:prstGeom prst="rect">
            <a:avLst/>
          </a:prstGeom>
        </p:spPr>
      </p:pic>
      <p:pic>
        <p:nvPicPr>
          <p:cNvPr id="12" name="Grafik 11" descr="2000px-Essigsäure_Valenzstrichformel-Seite00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5085184"/>
            <a:ext cx="728559" cy="464092"/>
          </a:xfrm>
          <a:prstGeom prst="rect">
            <a:avLst/>
          </a:prstGeom>
        </p:spPr>
      </p:pic>
      <p:pic>
        <p:nvPicPr>
          <p:cNvPr id="13" name="Grafik 12" descr="2000px-Essigsäure_Valenzstrichformel-Seite00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933056"/>
            <a:ext cx="728559" cy="464092"/>
          </a:xfrm>
          <a:prstGeom prst="rect">
            <a:avLst/>
          </a:prstGeom>
        </p:spPr>
      </p:pic>
      <p:pic>
        <p:nvPicPr>
          <p:cNvPr id="14" name="Grafik 13" descr="2000px-Essigsäure_Valenzstrichformel-Seite001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4149080"/>
            <a:ext cx="539552" cy="3436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u="sng" dirty="0" smtClean="0"/>
              <a:t>Steckbrief</a:t>
            </a:r>
            <a:endParaRPr lang="de-DE" sz="4000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Name: </a:t>
            </a:r>
            <a:r>
              <a:rPr lang="de-DE" sz="2800" dirty="0" err="1" smtClean="0"/>
              <a:t>Ethansäure</a:t>
            </a:r>
            <a:r>
              <a:rPr lang="de-DE" sz="2800" dirty="0" smtClean="0"/>
              <a:t> (Essigsäure)</a:t>
            </a:r>
          </a:p>
          <a:p>
            <a:r>
              <a:rPr lang="de-DE" sz="2800" dirty="0" smtClean="0"/>
              <a:t>Beschreibung: farblose Flüssigkeit mit stechendem Geruch</a:t>
            </a:r>
          </a:p>
          <a:p>
            <a:r>
              <a:rPr lang="de-DE" sz="2800" dirty="0" smtClean="0"/>
              <a:t>Molare Masse: 60,05 g/</a:t>
            </a:r>
            <a:r>
              <a:rPr lang="de-DE" sz="2800" dirty="0" err="1" smtClean="0"/>
              <a:t>mol</a:t>
            </a:r>
            <a:endParaRPr lang="de-DE" sz="2800" dirty="0" smtClean="0"/>
          </a:p>
          <a:p>
            <a:r>
              <a:rPr lang="de-DE" sz="2800" dirty="0" smtClean="0"/>
              <a:t>Schmelzpunkt: 17°C</a:t>
            </a:r>
          </a:p>
          <a:p>
            <a:r>
              <a:rPr lang="de-DE" sz="2800" dirty="0" smtClean="0"/>
              <a:t>Siedepunkt: 118°C</a:t>
            </a:r>
          </a:p>
          <a:p>
            <a:r>
              <a:rPr lang="de-DE" sz="2800" dirty="0" smtClean="0"/>
              <a:t>Löslichkeit: Vollständig mischbar mit Wasser (20°C)</a:t>
            </a:r>
          </a:p>
          <a:p>
            <a:endParaRPr lang="de-DE" sz="2800" dirty="0" smtClean="0"/>
          </a:p>
        </p:txBody>
      </p:sp>
      <p:pic>
        <p:nvPicPr>
          <p:cNvPr id="3074" name="Picture 2" descr="C:\Schule\Chemie\Essigsäure\2000px-Essigsäure_Valenzstrichformel-Seite001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8640"/>
            <a:ext cx="2664296" cy="16971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3742184" cy="1470025"/>
          </a:xfrm>
        </p:spPr>
        <p:txBody>
          <a:bodyPr/>
          <a:lstStyle/>
          <a:p>
            <a:r>
              <a:rPr lang="de-DE" u="sng" dirty="0" smtClean="0"/>
              <a:t>Summenformel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800" dirty="0" smtClean="0"/>
              <a:t>(Molekülformel)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 flipH="1">
            <a:off x="0" y="2636912"/>
            <a:ext cx="4320480" cy="1752600"/>
          </a:xfrm>
        </p:spPr>
        <p:txBody>
          <a:bodyPr>
            <a:normAutofit/>
          </a:bodyPr>
          <a:lstStyle/>
          <a:p>
            <a:r>
              <a:rPr lang="de-DE" sz="4800" dirty="0">
                <a:solidFill>
                  <a:schemeClr val="tx1"/>
                </a:solidFill>
              </a:rPr>
              <a:t>CH</a:t>
            </a:r>
            <a:r>
              <a:rPr lang="de-DE" sz="4800" baseline="-25000" dirty="0">
                <a:solidFill>
                  <a:schemeClr val="tx1"/>
                </a:solidFill>
              </a:rPr>
              <a:t>3</a:t>
            </a:r>
            <a:r>
              <a:rPr lang="de-DE" sz="4800" dirty="0">
                <a:solidFill>
                  <a:schemeClr val="tx1"/>
                </a:solidFill>
              </a:rPr>
              <a:t>COOH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148064" y="548680"/>
            <a:ext cx="323595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u="sng" dirty="0" smtClean="0"/>
              <a:t>Lewis-Formel</a:t>
            </a:r>
          </a:p>
          <a:p>
            <a:pPr algn="ctr"/>
            <a:r>
              <a:rPr lang="de-DE" dirty="0" smtClean="0"/>
              <a:t>(Strukturformel)</a:t>
            </a:r>
            <a:endParaRPr lang="de-DE" dirty="0"/>
          </a:p>
        </p:txBody>
      </p:sp>
      <p:pic>
        <p:nvPicPr>
          <p:cNvPr id="7" name="Grafik 6" descr="2000px-Essigsäure_Valenzstrichformel-Seite00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348880"/>
            <a:ext cx="3441576" cy="2192284"/>
          </a:xfrm>
          <a:prstGeom prst="rect">
            <a:avLst/>
          </a:prstGeom>
        </p:spPr>
      </p:pic>
      <p:pic>
        <p:nvPicPr>
          <p:cNvPr id="2050" name="Picture 2" descr="C:\Schule\Chemie\Essigsäure\Essigsä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077072"/>
            <a:ext cx="2016224" cy="2623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 smtClean="0"/>
              <a:t>3D- Modell der </a:t>
            </a:r>
            <a:r>
              <a:rPr lang="de-DE" u="sng" dirty="0" err="1" smtClean="0"/>
              <a:t>Ethansäure</a:t>
            </a:r>
            <a:endParaRPr lang="de-DE" u="sng" dirty="0"/>
          </a:p>
        </p:txBody>
      </p:sp>
      <p:pic>
        <p:nvPicPr>
          <p:cNvPr id="4" name="Inhaltsplatzhalter 3" descr="9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9432"/>
            <a:ext cx="8229600" cy="45074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GHS-Kennzeichnung</a:t>
            </a:r>
            <a:endParaRPr lang="de-DE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Gefahren- und</a:t>
            </a:r>
          </a:p>
          <a:p>
            <a:pPr algn="ctr">
              <a:buNone/>
            </a:pPr>
            <a:r>
              <a:rPr lang="de-DE" sz="1800" dirty="0" smtClean="0"/>
              <a:t>(</a:t>
            </a:r>
            <a:r>
              <a:rPr lang="de-DE" sz="1800" b="1" i="1" dirty="0" err="1" smtClean="0"/>
              <a:t>h</a:t>
            </a:r>
            <a:r>
              <a:rPr lang="de-DE" sz="1800" i="1" dirty="0" err="1" smtClean="0"/>
              <a:t>azard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and</a:t>
            </a:r>
            <a:r>
              <a:rPr lang="de-DE" sz="1800" i="1" dirty="0" smtClean="0"/>
              <a:t> </a:t>
            </a:r>
            <a:r>
              <a:rPr lang="de-DE" sz="1800" b="1" i="1" dirty="0" err="1" smtClean="0"/>
              <a:t>p</a:t>
            </a:r>
            <a:r>
              <a:rPr lang="de-DE" sz="1800" i="1" dirty="0" err="1" smtClean="0"/>
              <a:t>recautionary</a:t>
            </a:r>
            <a:r>
              <a:rPr lang="de-DE" sz="1800" i="1" dirty="0" smtClean="0"/>
              <a:t>; H-P-Sätze)</a:t>
            </a:r>
            <a:endParaRPr lang="de-DE" sz="1800" dirty="0"/>
          </a:p>
        </p:txBody>
      </p:sp>
      <p:sp>
        <p:nvSpPr>
          <p:cNvPr id="4" name="Textfeld 3"/>
          <p:cNvSpPr txBox="1"/>
          <p:nvPr/>
        </p:nvSpPr>
        <p:spPr>
          <a:xfrm>
            <a:off x="4788024" y="1556792"/>
            <a:ext cx="399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Sicherheitshinweise</a:t>
            </a:r>
            <a:endParaRPr lang="de-DE" sz="3200" dirty="0"/>
          </a:p>
        </p:txBody>
      </p:sp>
      <p:pic>
        <p:nvPicPr>
          <p:cNvPr id="5" name="Grafik 4" descr="GHS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2628" y="2924945"/>
            <a:ext cx="8478744" cy="1008110"/>
          </a:xfrm>
          <a:prstGeom prst="rect">
            <a:avLst/>
          </a:prstGeom>
        </p:spPr>
      </p:pic>
      <p:pic>
        <p:nvPicPr>
          <p:cNvPr id="6" name="Grafik 5" descr="GHS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933056"/>
            <a:ext cx="8465046" cy="997136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611560" y="558924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Hazard: 226,314</a:t>
            </a:r>
          </a:p>
          <a:p>
            <a:r>
              <a:rPr lang="pt-BR" dirty="0" smtClean="0"/>
              <a:t>Precautionary: 210,260,280 1+3,303+361+353,304+340,310,305+351+353   </a:t>
            </a:r>
            <a:endParaRPr lang="de-DE" dirty="0"/>
          </a:p>
        </p:txBody>
      </p:sp>
      <p:pic>
        <p:nvPicPr>
          <p:cNvPr id="1026" name="Picture 2" descr="C:\Schule\Chemie\Essigsäure\Essigsä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0"/>
            <a:ext cx="1140977" cy="1484833"/>
          </a:xfrm>
          <a:prstGeom prst="rect">
            <a:avLst/>
          </a:prstGeom>
          <a:noFill/>
        </p:spPr>
      </p:pic>
      <p:pic>
        <p:nvPicPr>
          <p:cNvPr id="1027" name="Picture 3" descr="C:\Schule\Chemie\Essigsäure\Gefahr.pg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188640"/>
            <a:ext cx="1345131" cy="1181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4000" b="1" u="sng" dirty="0" smtClean="0"/>
              <a:t>Vorkommen und Verwendung</a:t>
            </a:r>
            <a:endParaRPr lang="de-DE" sz="4000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800" b="1" u="sng" dirty="0" smtClean="0"/>
              <a:t>Vorkommen: </a:t>
            </a:r>
            <a:r>
              <a:rPr lang="de-DE" sz="2400" dirty="0" smtClean="0"/>
              <a:t>Stoffwechsel, Gärungsprozess</a:t>
            </a:r>
            <a:endParaRPr lang="de-DE" sz="2800" dirty="0" smtClean="0"/>
          </a:p>
          <a:p>
            <a:r>
              <a:rPr lang="de-DE" sz="2000" b="1" dirty="0" smtClean="0"/>
              <a:t>Acetate-&gt; Salze der </a:t>
            </a:r>
            <a:r>
              <a:rPr lang="de-DE" sz="2000" b="1" dirty="0" err="1" smtClean="0"/>
              <a:t>Ethansäure</a:t>
            </a:r>
            <a:endParaRPr lang="de-DE" sz="2000" b="1" dirty="0" smtClean="0"/>
          </a:p>
          <a:p>
            <a:pPr>
              <a:buNone/>
            </a:pPr>
            <a:r>
              <a:rPr lang="de-DE" sz="2000" dirty="0" smtClean="0"/>
              <a:t>-&gt;Bestandteil von ätherischen Ölen und Pflanzensäften</a:t>
            </a:r>
          </a:p>
          <a:p>
            <a:pPr>
              <a:buNone/>
            </a:pPr>
            <a:r>
              <a:rPr lang="de-DE" sz="2000" dirty="0" smtClean="0"/>
              <a:t>-&gt;</a:t>
            </a:r>
            <a:r>
              <a:rPr lang="de-DE" sz="2000" b="1" dirty="0" smtClean="0"/>
              <a:t>Zellatmung</a:t>
            </a:r>
            <a:r>
              <a:rPr lang="de-DE" sz="2000" dirty="0" smtClean="0"/>
              <a:t>:  </a:t>
            </a:r>
            <a:r>
              <a:rPr lang="de-DE" sz="2000" dirty="0" err="1" smtClean="0"/>
              <a:t>Acetyl-CoA</a:t>
            </a:r>
            <a:r>
              <a:rPr lang="de-DE" sz="2000" dirty="0" smtClean="0"/>
              <a:t> Edukt des </a:t>
            </a:r>
            <a:r>
              <a:rPr lang="de-DE" sz="2000" dirty="0" err="1" smtClean="0"/>
              <a:t>Citratzyklus</a:t>
            </a: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-&gt; </a:t>
            </a:r>
            <a:r>
              <a:rPr lang="de-DE" sz="2000" b="1" dirty="0" smtClean="0"/>
              <a:t>Alkoholische Gärung</a:t>
            </a:r>
            <a:r>
              <a:rPr lang="de-DE" sz="2000" dirty="0" smtClean="0"/>
              <a:t>: Umwandlung von </a:t>
            </a:r>
            <a:r>
              <a:rPr lang="de-DE" sz="2000" dirty="0" smtClean="0"/>
              <a:t>Ethanol </a:t>
            </a:r>
            <a:r>
              <a:rPr lang="de-DE" sz="2000" dirty="0" smtClean="0"/>
              <a:t>zu </a:t>
            </a:r>
            <a:r>
              <a:rPr lang="de-DE" sz="2000" dirty="0" smtClean="0"/>
              <a:t>Ethansäure </a:t>
            </a: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800" b="1" u="sng" dirty="0" smtClean="0"/>
              <a:t>Verwendung:</a:t>
            </a:r>
          </a:p>
          <a:p>
            <a:pPr>
              <a:buNone/>
            </a:pPr>
            <a:r>
              <a:rPr lang="de-DE" sz="2000" dirty="0" smtClean="0"/>
              <a:t>      Speiseessig (5% Essigsäure), Essigessenz (bis zu 25% Essigsäure), Putzmitteln (Essigreinigern), Konservieren von Lebensmitteln (da stark Keim abtötend), Säuerungsmittel (E-</a:t>
            </a:r>
            <a:r>
              <a:rPr lang="de-DE" sz="2000" dirty="0" err="1" smtClean="0"/>
              <a:t>Nummen</a:t>
            </a:r>
            <a:r>
              <a:rPr lang="de-DE" sz="2000" dirty="0" smtClean="0"/>
              <a:t> 260-263), Kosmetikprodukte, Zwischenprodukt bei der Herstellung von Medikamenten, Duftstoffen und Kunststoffen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800" dirty="0" smtClean="0"/>
          </a:p>
        </p:txBody>
      </p:sp>
      <p:pic>
        <p:nvPicPr>
          <p:cNvPr id="4" name="Grafik 3" descr="csm_washbackGlenkinchie_b3ec0a97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7092280" y="332656"/>
            <a:ext cx="1795524" cy="1152128"/>
          </a:xfrm>
          <a:prstGeom prst="rect">
            <a:avLst/>
          </a:prstGeom>
        </p:spPr>
      </p:pic>
      <p:pic>
        <p:nvPicPr>
          <p:cNvPr id="1026" name="Picture 2" descr="C:\Schule\Chemie\Essigsäure\putzmittel-selber-herstellen-600px-411p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8063" y="1628800"/>
            <a:ext cx="2313017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Herstellung</a:t>
            </a:r>
            <a:endParaRPr lang="de-DE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971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de-DE" sz="2800" b="1" u="sng" dirty="0" smtClean="0"/>
              <a:t>Biologische Herstellung</a:t>
            </a:r>
          </a:p>
          <a:p>
            <a:r>
              <a:rPr lang="de-DE" sz="2400" dirty="0" smtClean="0"/>
              <a:t>Oxidation von Ethanol durch </a:t>
            </a:r>
            <a:r>
              <a:rPr lang="de-DE" sz="2400" dirty="0" err="1" smtClean="0"/>
              <a:t>Acetobacter</a:t>
            </a:r>
            <a:r>
              <a:rPr lang="de-DE" sz="2400" dirty="0" smtClean="0"/>
              <a:t>-Bakterien zu Essigsäure (Gärungsessig)               </a:t>
            </a:r>
            <a:r>
              <a:rPr lang="de-DE" sz="2400" b="1" dirty="0" smtClean="0">
                <a:solidFill>
                  <a:srgbClr val="FF0000"/>
                </a:solidFill>
              </a:rPr>
              <a:t>CH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3</a:t>
            </a:r>
            <a:r>
              <a:rPr lang="de-DE" sz="2400" b="1" dirty="0" smtClean="0">
                <a:solidFill>
                  <a:srgbClr val="FF0000"/>
                </a:solidFill>
              </a:rPr>
              <a:t>CH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2</a:t>
            </a:r>
            <a:r>
              <a:rPr lang="de-DE" sz="2400" b="1" dirty="0" smtClean="0">
                <a:solidFill>
                  <a:srgbClr val="FF0000"/>
                </a:solidFill>
              </a:rPr>
              <a:t>OH</a:t>
            </a:r>
            <a:r>
              <a:rPr lang="de-DE" sz="2400" b="1" dirty="0" smtClean="0">
                <a:solidFill>
                  <a:srgbClr val="FF0000"/>
                </a:solidFill>
              </a:rPr>
              <a:t>+ </a:t>
            </a:r>
            <a:r>
              <a:rPr lang="de-DE" sz="2400" b="1" dirty="0" smtClean="0">
                <a:solidFill>
                  <a:srgbClr val="FF0000"/>
                </a:solidFill>
              </a:rPr>
              <a:t>O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2</a:t>
            </a:r>
            <a:r>
              <a:rPr lang="de-DE" sz="2400" b="1" dirty="0" smtClean="0">
                <a:solidFill>
                  <a:srgbClr val="FF0000"/>
                </a:solidFill>
              </a:rPr>
              <a:t> </a:t>
            </a:r>
            <a:r>
              <a:rPr lang="de-DE" sz="2400" b="1" dirty="0" smtClean="0">
                <a:solidFill>
                  <a:srgbClr val="FF0000"/>
                </a:solidFill>
              </a:rPr>
              <a:t>-&gt; </a:t>
            </a:r>
            <a:r>
              <a:rPr lang="de-DE" sz="2400" b="1" dirty="0" smtClean="0">
                <a:solidFill>
                  <a:srgbClr val="FF0000"/>
                </a:solidFill>
              </a:rPr>
              <a:t>CH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3</a:t>
            </a:r>
            <a:r>
              <a:rPr lang="de-DE" sz="2400" b="1" dirty="0" smtClean="0">
                <a:solidFill>
                  <a:srgbClr val="FF0000"/>
                </a:solidFill>
              </a:rPr>
              <a:t>COOH + 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2</a:t>
            </a:r>
            <a:r>
              <a:rPr lang="de-DE" sz="2400" b="1" dirty="0" smtClean="0">
                <a:solidFill>
                  <a:srgbClr val="FF0000"/>
                </a:solidFill>
              </a:rPr>
              <a:t>O</a:t>
            </a:r>
            <a:endParaRPr lang="de-DE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sz="2400" dirty="0" smtClean="0"/>
              <a:t> -&gt; </a:t>
            </a:r>
            <a:r>
              <a:rPr lang="de-DE" sz="2400" dirty="0" err="1" smtClean="0"/>
              <a:t>Ausgangsstofffe</a:t>
            </a:r>
            <a:r>
              <a:rPr lang="de-DE" sz="2400" dirty="0" smtClean="0"/>
              <a:t>: Wein, Bier, Malz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sz="2800" b="1" u="sng" dirty="0" smtClean="0"/>
              <a:t>Chemische Herstellung</a:t>
            </a:r>
          </a:p>
          <a:p>
            <a:pPr>
              <a:buNone/>
            </a:pPr>
            <a:r>
              <a:rPr lang="de-DE" dirty="0" smtClean="0"/>
              <a:t>!</a:t>
            </a:r>
            <a:r>
              <a:rPr lang="de-DE" sz="2200" b="1" dirty="0" smtClean="0"/>
              <a:t>Nur Unter Einfluss von hohem Druck und katalytischen Vorgängen!</a:t>
            </a:r>
          </a:p>
          <a:p>
            <a:r>
              <a:rPr lang="de-DE" sz="2200" dirty="0" smtClean="0"/>
              <a:t>Umsetzung von Methanol mit Kohlenmonooxid </a:t>
            </a:r>
          </a:p>
          <a:p>
            <a:pPr>
              <a:buNone/>
            </a:pPr>
            <a:r>
              <a:rPr lang="de-DE" sz="2200" dirty="0" smtClean="0"/>
              <a:t>-&gt;(Monsanto-Prozess)                                </a:t>
            </a:r>
            <a:r>
              <a:rPr lang="de-DE" sz="2400" b="1" dirty="0" smtClean="0">
                <a:solidFill>
                  <a:srgbClr val="FF0000"/>
                </a:solidFill>
              </a:rPr>
              <a:t>CH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3</a:t>
            </a:r>
            <a:r>
              <a:rPr lang="de-DE" sz="2400" b="1" dirty="0" smtClean="0">
                <a:solidFill>
                  <a:srgbClr val="FF0000"/>
                </a:solidFill>
              </a:rPr>
              <a:t>OH+ CO -&gt; CH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3</a:t>
            </a:r>
            <a:r>
              <a:rPr lang="de-DE" sz="2400" b="1" dirty="0" smtClean="0">
                <a:solidFill>
                  <a:srgbClr val="FF0000"/>
                </a:solidFill>
              </a:rPr>
              <a:t>COOH</a:t>
            </a:r>
            <a:endParaRPr lang="de-DE" sz="2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de-DE" sz="2200" dirty="0" smtClean="0"/>
          </a:p>
          <a:p>
            <a:r>
              <a:rPr lang="de-DE" sz="2200" dirty="0" smtClean="0"/>
              <a:t>Luftoxidation von Acetaldehyd         </a:t>
            </a:r>
            <a:r>
              <a:rPr lang="de-DE" sz="2400" b="1" dirty="0" smtClean="0">
                <a:solidFill>
                  <a:srgbClr val="FF0000"/>
                </a:solidFill>
              </a:rPr>
              <a:t>CH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3</a:t>
            </a:r>
            <a:r>
              <a:rPr lang="de-DE" sz="2400" b="1" dirty="0" smtClean="0">
                <a:solidFill>
                  <a:srgbClr val="FF0000"/>
                </a:solidFill>
              </a:rPr>
              <a:t>CHO+ ½ O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2</a:t>
            </a:r>
            <a:r>
              <a:rPr lang="de-DE" sz="2400" b="1" dirty="0" smtClean="0">
                <a:solidFill>
                  <a:srgbClr val="FF0000"/>
                </a:solidFill>
              </a:rPr>
              <a:t> -&gt; CH</a:t>
            </a:r>
            <a:r>
              <a:rPr lang="de-DE" sz="2400" b="1" baseline="-25000" dirty="0" smtClean="0">
                <a:solidFill>
                  <a:srgbClr val="FF0000"/>
                </a:solidFill>
              </a:rPr>
              <a:t>3</a:t>
            </a:r>
            <a:r>
              <a:rPr lang="de-DE" sz="2400" b="1" dirty="0" smtClean="0">
                <a:solidFill>
                  <a:srgbClr val="FF0000"/>
                </a:solidFill>
              </a:rPr>
              <a:t>COOH</a:t>
            </a:r>
            <a:endParaRPr lang="de-DE" sz="2200" b="1" dirty="0" smtClean="0">
              <a:solidFill>
                <a:srgbClr val="FF0000"/>
              </a:solidFill>
            </a:endParaRPr>
          </a:p>
          <a:p>
            <a:endParaRPr lang="de-DE" sz="22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4000" b="1" u="sng" dirty="0" smtClean="0"/>
              <a:t>Salz der </a:t>
            </a:r>
            <a:r>
              <a:rPr lang="de-DE" sz="4000" b="1" u="sng" dirty="0" err="1" smtClean="0"/>
              <a:t>Ethansäure</a:t>
            </a:r>
            <a:endParaRPr lang="de-DE" sz="4000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- Die Salze der </a:t>
            </a:r>
            <a:r>
              <a:rPr lang="de-DE" sz="2400" dirty="0" err="1" smtClean="0"/>
              <a:t>Ethansäure</a:t>
            </a:r>
            <a:r>
              <a:rPr lang="de-DE" sz="2400" dirty="0" smtClean="0"/>
              <a:t> heißen </a:t>
            </a:r>
            <a:r>
              <a:rPr lang="de-DE" sz="2400" b="1" dirty="0" smtClean="0"/>
              <a:t>Acetate</a:t>
            </a:r>
          </a:p>
          <a:p>
            <a:r>
              <a:rPr lang="de-DE" sz="2400" dirty="0" smtClean="0"/>
              <a:t>Beispiel: Natriumacetat</a:t>
            </a:r>
          </a:p>
          <a:p>
            <a:pPr>
              <a:buNone/>
            </a:pPr>
            <a:r>
              <a:rPr lang="de-DE" sz="2400" dirty="0" smtClean="0"/>
              <a:t>-&gt;NaCH</a:t>
            </a:r>
            <a:r>
              <a:rPr lang="de-DE" sz="2400" baseline="-25000" dirty="0" smtClean="0"/>
              <a:t>3</a:t>
            </a:r>
            <a:r>
              <a:rPr lang="de-DE" sz="2400" dirty="0" smtClean="0"/>
              <a:t>COO</a:t>
            </a:r>
          </a:p>
          <a:p>
            <a:pPr>
              <a:buNone/>
            </a:pPr>
            <a:r>
              <a:rPr lang="de-DE" sz="2400" dirty="0" smtClean="0"/>
              <a:t>-&gt; (Na</a:t>
            </a:r>
            <a:r>
              <a:rPr lang="de-DE" sz="2400" baseline="30000" dirty="0" smtClean="0"/>
              <a:t>+</a:t>
            </a:r>
            <a:r>
              <a:rPr lang="de-DE" sz="2400" dirty="0" smtClean="0"/>
              <a:t> + CH</a:t>
            </a:r>
            <a:r>
              <a:rPr lang="de-DE" sz="2400" baseline="-25000" dirty="0" smtClean="0"/>
              <a:t>3</a:t>
            </a:r>
            <a:r>
              <a:rPr lang="de-DE" sz="2400" dirty="0" smtClean="0"/>
              <a:t>COO</a:t>
            </a:r>
            <a:r>
              <a:rPr lang="de-DE" sz="2400" baseline="30000" dirty="0" smtClean="0"/>
              <a:t>-</a:t>
            </a:r>
            <a:r>
              <a:rPr lang="de-DE" sz="2400" dirty="0" smtClean="0"/>
              <a:t> )</a:t>
            </a:r>
          </a:p>
          <a:p>
            <a:r>
              <a:rPr lang="de-DE" sz="2400" dirty="0" smtClean="0"/>
              <a:t>Lebensmittelzusatzstoff</a:t>
            </a:r>
          </a:p>
          <a:p>
            <a:pPr>
              <a:buNone/>
            </a:pPr>
            <a:r>
              <a:rPr lang="de-DE" sz="2400" dirty="0" smtClean="0"/>
              <a:t>-&gt;(Konservierung)</a:t>
            </a:r>
          </a:p>
          <a:p>
            <a:r>
              <a:rPr lang="de-DE" sz="2400" dirty="0" smtClean="0"/>
              <a:t>Handwärmer</a:t>
            </a:r>
          </a:p>
          <a:p>
            <a:endParaRPr lang="de-DE" sz="2400" dirty="0"/>
          </a:p>
        </p:txBody>
      </p:sp>
      <p:pic>
        <p:nvPicPr>
          <p:cNvPr id="4" name="Grafik 3" descr="289px-Sodium_acetate_formula_V.1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0"/>
            <a:ext cx="2987824" cy="1457728"/>
          </a:xfrm>
          <a:prstGeom prst="rect">
            <a:avLst/>
          </a:prstGeom>
        </p:spPr>
      </p:pic>
      <p:pic>
        <p:nvPicPr>
          <p:cNvPr id="5" name="Grafik 4" descr="1024px-Natriumacetat_Krista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060848"/>
            <a:ext cx="3238779" cy="2160240"/>
          </a:xfrm>
          <a:prstGeom prst="rect">
            <a:avLst/>
          </a:prstGeom>
        </p:spPr>
      </p:pic>
      <p:pic>
        <p:nvPicPr>
          <p:cNvPr id="6" name="Grafik 5" descr="800px-Hand_warm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4437112"/>
            <a:ext cx="3415715" cy="2420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Quellen</a:t>
            </a:r>
            <a:endParaRPr lang="de-DE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68552"/>
          </a:xfrm>
        </p:spPr>
        <p:txBody>
          <a:bodyPr>
            <a:normAutofit fontScale="85000" lnSpcReduction="10000"/>
          </a:bodyPr>
          <a:lstStyle/>
          <a:p>
            <a:r>
              <a:rPr lang="de-DE" u="sng" dirty="0" smtClean="0"/>
              <a:t>http://essigsäure.org/</a:t>
            </a:r>
            <a:endParaRPr lang="de-DE" dirty="0" smtClean="0"/>
          </a:p>
          <a:p>
            <a:r>
              <a:rPr lang="de-DE" u="sng" dirty="0" smtClean="0"/>
              <a:t>https://www.mozaweb.com/de/mozaik3D/KEM/szerves/ecetsav/960.jpg</a:t>
            </a:r>
            <a:endParaRPr lang="de-DE" dirty="0" smtClean="0"/>
          </a:p>
          <a:p>
            <a:r>
              <a:rPr lang="de-DE" u="sng" dirty="0" smtClean="0"/>
              <a:t>https://de.wikipedia.org/wiki/Essigs%C3%A4ure</a:t>
            </a:r>
            <a:endParaRPr lang="de-DE" dirty="0" smtClean="0"/>
          </a:p>
          <a:p>
            <a:r>
              <a:rPr lang="de-DE" u="sng" dirty="0" smtClean="0"/>
              <a:t>http://www.chemie.de/lexikon/Essigs%C3%A4ure.html</a:t>
            </a:r>
            <a:endParaRPr lang="de-DE" dirty="0" smtClean="0"/>
          </a:p>
          <a:p>
            <a:r>
              <a:rPr lang="de-DE" u="sng" dirty="0" smtClean="0"/>
              <a:t>http://www.seilnacht.com/Chemie/ch_essig.htm</a:t>
            </a:r>
            <a:endParaRPr lang="de-DE" dirty="0" smtClean="0"/>
          </a:p>
          <a:p>
            <a:r>
              <a:rPr lang="de-DE" u="sng" dirty="0" smtClean="0"/>
              <a:t>https://de.wikipedia.org/wiki/H-_und_P-S%C3%A4tze</a:t>
            </a:r>
            <a:endParaRPr lang="de-DE" dirty="0" smtClean="0"/>
          </a:p>
          <a:p>
            <a:r>
              <a:rPr lang="de-DE" u="sng" dirty="0" smtClean="0"/>
              <a:t>http://www.seilnacht.com/Chemie/ghspikto.htm</a:t>
            </a:r>
            <a:endParaRPr lang="de-DE" dirty="0" smtClean="0"/>
          </a:p>
          <a:p>
            <a:r>
              <a:rPr lang="de-DE" u="sng" dirty="0" smtClean="0"/>
              <a:t>http://www.seilnacht.com/Chemie/hpsaetze.html</a:t>
            </a:r>
            <a:endParaRPr lang="de-DE" dirty="0" smtClean="0"/>
          </a:p>
          <a:p>
            <a:r>
              <a:rPr lang="de-DE" u="sng" dirty="0" smtClean="0"/>
              <a:t>https://de.wikipedia.org/wiki/Natriumacetat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  <p:pic>
        <p:nvPicPr>
          <p:cNvPr id="4" name="Grafik 3" descr="0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0"/>
            <a:ext cx="1723848" cy="20280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Macintosh PowerPoint</Application>
  <PresentationFormat>Bildschirmpräsentation (4:3)</PresentationFormat>
  <Paragraphs>59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Calibri</vt:lpstr>
      <vt:lpstr>Arial</vt:lpstr>
      <vt:lpstr>Larissa-Design</vt:lpstr>
      <vt:lpstr>Ethansäure (Essigsäure)  von Maddy</vt:lpstr>
      <vt:lpstr>Steckbrief</vt:lpstr>
      <vt:lpstr>Summenformel (Molekülformel)</vt:lpstr>
      <vt:lpstr>3D- Modell der Ethansäure</vt:lpstr>
      <vt:lpstr>GHS-Kennzeichnung</vt:lpstr>
      <vt:lpstr>Vorkommen und Verwendung</vt:lpstr>
      <vt:lpstr>Herstellung</vt:lpstr>
      <vt:lpstr>Salz der Ethansäure</vt:lpstr>
      <vt:lpstr>Quellen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Summenformel (Molekülformel)</dc:title>
  <dc:creator>Maddy Lash</dc:creator>
  <cp:lastModifiedBy>Winfried Zemann</cp:lastModifiedBy>
  <cp:revision>28</cp:revision>
  <dcterms:created xsi:type="dcterms:W3CDTF">2016-04-11T12:53:30Z</dcterms:created>
  <dcterms:modified xsi:type="dcterms:W3CDTF">2016-04-19T18:02:23Z</dcterms:modified>
</cp:coreProperties>
</file>