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58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488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69F94-CC36-4A6A-B68C-BDB419CF8E0D}" type="datetimeFigureOut">
              <a:rPr lang="de-DE" smtClean="0"/>
              <a:t>22.04.2016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20B7-715D-4C12-AB22-05B0F14E4E19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Ameisens%C3%A4ure" TargetMode="External"/><Relationship Id="rId13" Type="http://schemas.openxmlformats.org/officeDocument/2006/relationships/hyperlink" Target="http://www.oldskoolman.de/bilder/plog-content/images/natur/fische/nessel-qualle.jpg" TargetMode="External"/><Relationship Id="rId3" Type="http://schemas.openxmlformats.org/officeDocument/2006/relationships/hyperlink" Target="http://www.seilnacht.com/Chemie/ameis1.JPG" TargetMode="External"/><Relationship Id="rId7" Type="http://schemas.openxmlformats.org/officeDocument/2006/relationships/hyperlink" Target="http://www.beschriftungen-cardesign.com/gx2/images/product_images/original_images/ghs_05_aetzwirkung.jpg" TargetMode="External"/><Relationship Id="rId12" Type="http://schemas.openxmlformats.org/officeDocument/2006/relationships/hyperlink" Target="http://thumbs.dreamstime.com/z/gesunder-salat-ohne-konservierungsmittel-44546358.jpg" TargetMode="External"/><Relationship Id="rId2" Type="http://schemas.openxmlformats.org/officeDocument/2006/relationships/hyperlink" Target="https://www.mozaweb.com/de/search.php?cmd=global&amp;lexikontypeid=7&amp;search=ameisens%C3%A4ure" TargetMode="External"/><Relationship Id="rId16" Type="http://schemas.openxmlformats.org/officeDocument/2006/relationships/hyperlink" Target="http://www.eqiooki.de/chemistry/gallery/m_sulfuric_aci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schriftungen-cardesign.com/gx2/images/product_images/original_images/ghs_06_totenkopf.jpg" TargetMode="External"/><Relationship Id="rId11" Type="http://schemas.openxmlformats.org/officeDocument/2006/relationships/hyperlink" Target="http://www.kapsel-kaffee.net/wp-content/uploads/2016/03/Anleitung-Entkalkung-Cafissimo-PURE001-360x240.jpg" TargetMode="External"/><Relationship Id="rId5" Type="http://schemas.openxmlformats.org/officeDocument/2006/relationships/hyperlink" Target="http://www.beschriftungen-cardesign.com/gx2/images/product_images/original_images/ghs_02_flamme.jpg" TargetMode="External"/><Relationship Id="rId15" Type="http://schemas.openxmlformats.org/officeDocument/2006/relationships/hyperlink" Target="http://www.apotheken-umschau.de/multimedia/191/268/257/81929863185.jpg" TargetMode="External"/><Relationship Id="rId10" Type="http://schemas.openxmlformats.org/officeDocument/2006/relationships/hyperlink" Target="http://www.sicherheitamarbeitsplatz.com/resources/Gefahrensymbole.JPG" TargetMode="External"/><Relationship Id="rId4" Type="http://schemas.openxmlformats.org/officeDocument/2006/relationships/hyperlink" Target="http://bilder.feelgreen.de/b/59/50/93/52/id_59509352/349/tid_da/ameisensaeure-wurde-frueher-tatsaechlich-aus-toten-ameisen-gewonnen.jpg" TargetMode="External"/><Relationship Id="rId9" Type="http://schemas.openxmlformats.org/officeDocument/2006/relationships/hyperlink" Target="http://www.lte.lu/chimie/9ST_e/cours/03teilch/aufst/aufsttb14.png" TargetMode="External"/><Relationship Id="rId14" Type="http://schemas.openxmlformats.org/officeDocument/2006/relationships/hyperlink" Target="http://www.tierchenwelt.de/images/stories/fotos/insekten_spinnen/bienen/biene/bien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ilnacht.com/Chemie/ame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4283969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8/81/Brennha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5724128" cy="3284984"/>
          </a:xfrm>
          <a:prstGeom prst="rect">
            <a:avLst/>
          </a:prstGeom>
          <a:noFill/>
        </p:spPr>
      </p:pic>
      <p:pic>
        <p:nvPicPr>
          <p:cNvPr id="1028" name="Picture 4" descr="http://bilder.feelgreen.de/b/59/50/93/52/id_59509352/349/tid_da/ameisensaeure-wurde-frueher-tatsaechlich-aus-toten-ameisen-gewonn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860032" cy="3573016"/>
          </a:xfrm>
          <a:prstGeom prst="rect">
            <a:avLst/>
          </a:prstGeom>
          <a:noFill/>
        </p:spPr>
      </p:pic>
      <p:pic>
        <p:nvPicPr>
          <p:cNvPr id="1030" name="Picture 6" descr="https://upload.wikimedia.org/wikipedia/commons/thumb/b/bc/John_Ray_from_NPG.jpg/800px-John_Ray_from_N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2828" y="2708920"/>
            <a:ext cx="3461172" cy="414908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6300192" y="621166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John Ray isolierte 1671 als erster die Ameisensäure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0"/>
            <a:ext cx="39553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Ameisen</a:t>
            </a:r>
            <a:r>
              <a:rPr lang="de-DE" sz="4400" b="1" dirty="0" smtClean="0"/>
              <a:t>säure</a:t>
            </a:r>
            <a:endParaRPr lang="de-DE" sz="4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051720" y="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Methansäure = Ameisensäure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83968" y="65253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Brennnessel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te.lu/chimie/9ST_e/cours/03teilch/aufst/aufsttb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5181600" cy="302895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95536" y="27089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LEWIS-Formel: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162880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Molekülformel: </a:t>
            </a: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</a:t>
            </a:r>
            <a:r>
              <a:rPr lang="de-DE" sz="2400" b="1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de-D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de-DE" sz="2400" b="1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19672" y="1886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Molekülformel/LEWIS-Formel</a:t>
            </a:r>
            <a:endParaRPr lang="de-D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mozaweb.com/de/mozaik3D/KEM/szerves/hangyasav/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940152" y="2996952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u="sng" dirty="0" smtClean="0">
                <a:solidFill>
                  <a:schemeClr val="bg1"/>
                </a:solidFill>
              </a:rPr>
              <a:t>3D-Modell</a:t>
            </a:r>
            <a:endParaRPr lang="de-DE" sz="4000" b="1" u="sng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6" y="83671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2xSauerstoff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2xWasserstoff</a:t>
            </a:r>
          </a:p>
          <a:p>
            <a:r>
              <a:rPr lang="de-DE" sz="2800" b="1" dirty="0" smtClean="0"/>
              <a:t>1xKohlenstoff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schriftungen-cardesign.com/gx2/images/product_images/original_images/ghs_02_flam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516" y="0"/>
            <a:ext cx="3299485" cy="314096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7164288" y="3326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GHS2</a:t>
            </a:r>
            <a:endParaRPr lang="de-DE" b="1" dirty="0"/>
          </a:p>
        </p:txBody>
      </p:sp>
      <p:pic>
        <p:nvPicPr>
          <p:cNvPr id="16388" name="Picture 4" descr="http://www.beschriftungen-cardesign.com/gx2/images/product_images/original_images/ghs_05_aetzwirk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3157318" cy="3140968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1259632" y="54868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GHS5</a:t>
            </a:r>
            <a:endParaRPr lang="de-DE" b="1" dirty="0"/>
          </a:p>
        </p:txBody>
      </p:sp>
      <p:pic>
        <p:nvPicPr>
          <p:cNvPr id="16390" name="Picture 6" descr="http://www.beschriftungen-cardesign.com/gx2/images/product_images/original_images/ghs_06_totenkop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27473"/>
            <a:ext cx="3347864" cy="3330527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4211960" y="393305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GHS6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987824" y="263691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Ameisensäure</a:t>
            </a:r>
            <a:endParaRPr lang="de-DE" sz="4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99592" y="191683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Ätzend/Reizend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851920" y="55892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Sehr Giftig/Giftig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948264" y="213285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Entzündlich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 </a:t>
            </a:r>
            <a:r>
              <a:rPr lang="de-DE" b="1" dirty="0" smtClean="0"/>
              <a:t>Vorkommen/Verwendung von Ameisensäure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de-DE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Vorkommen:</a:t>
            </a:r>
            <a:endParaRPr lang="de-DE" sz="5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Ameisensäure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findet man in den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Brennnesselhaaren, in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 Nesselgift von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Quallen. Ameisen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produzieren das Gift in Ihren Giftdrüsen zur Abwehr von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Feinden. Weiterhin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findet man Ameisensäure bei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Bienen, Wespen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 Raupen.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de-DE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de-DE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de-DE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Verwendung:</a:t>
            </a:r>
            <a:endParaRPr lang="de-DE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Ameisensäure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wird als Konservierungsmittel für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Salate, Erfrischungsgetränke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 Säfte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benutzt. Weiterhin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dient es als Entkalkungsmittel für Kaffee-und Waschmaschinen.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19458" name="Picture 2" descr="http://www.apotheken-umschau.de/multimedia/191/268/257/81929863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1691680" cy="1123759"/>
          </a:xfrm>
          <a:prstGeom prst="rect">
            <a:avLst/>
          </a:prstGeom>
          <a:noFill/>
        </p:spPr>
      </p:pic>
      <p:pic>
        <p:nvPicPr>
          <p:cNvPr id="19460" name="Picture 4" descr="http://bilder.feelgreen.de/b/59/50/93/52/id_59509352/349/tid_da/ameisensaeure-wurde-frueher-tatsaechlich-aus-toten-ameisen-gewonn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2051492" cy="1152128"/>
          </a:xfrm>
          <a:prstGeom prst="rect">
            <a:avLst/>
          </a:prstGeom>
          <a:noFill/>
        </p:spPr>
      </p:pic>
      <p:pic>
        <p:nvPicPr>
          <p:cNvPr id="19462" name="Picture 6" descr="http://www.tierchenwelt.de/images/stories/fotos/insekten_spinnen/bienen/biene/bi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708920"/>
            <a:ext cx="1847528" cy="1223628"/>
          </a:xfrm>
          <a:prstGeom prst="rect">
            <a:avLst/>
          </a:prstGeom>
          <a:noFill/>
        </p:spPr>
      </p:pic>
      <p:pic>
        <p:nvPicPr>
          <p:cNvPr id="19464" name="Picture 8" descr="http://www.oldskoolman.de/bilder/plog-content/images/natur/fische/nessel-qual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08920"/>
            <a:ext cx="1872208" cy="1224136"/>
          </a:xfrm>
          <a:prstGeom prst="rect">
            <a:avLst/>
          </a:prstGeom>
          <a:noFill/>
        </p:spPr>
      </p:pic>
      <p:pic>
        <p:nvPicPr>
          <p:cNvPr id="19466" name="Picture 10" descr="http://www.kapsel-kaffee.net/wp-content/uploads/2016/03/Anleitung-Entkalkung-Cafissimo-PURE001-360x2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581128"/>
            <a:ext cx="2160239" cy="1440160"/>
          </a:xfrm>
          <a:prstGeom prst="rect">
            <a:avLst/>
          </a:prstGeom>
          <a:noFill/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581128"/>
            <a:ext cx="2160240" cy="14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Herstellung von Ameisensäure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7811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Ameisensäure wird </a:t>
            </a:r>
            <a:r>
              <a:rPr lang="de-DE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z.B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für Entkalkungsmittel für Kaffe-und Waschmaschinen industriell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hergestellt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.Die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Säure entsteht als Nebenprodukt bei der Herstellung von Essigsäure aus Leichtbenzin oder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Butan. Eine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andere Form der Herstellung der Säure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entsteht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durch die Reaktion von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Natriumhydroxid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mit Kohlenmonoxid bei 120 °C und einem Druck von 800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bar. Dabei entsteht </a:t>
            </a:r>
            <a:r>
              <a:rPr lang="de-DE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Natriumformiat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 dies wird mit Schwefelsäure zu Ameisensäure zersetzt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(Früher wurde Ameisensäure aus toten Ameisen isoliert)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18434" name="Picture 2" descr="http://deimg.allhaving.com/upload/2447/b/14_7_product_4_7_sodium_formate_en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04864"/>
            <a:ext cx="2016224" cy="1458162"/>
          </a:xfrm>
          <a:prstGeom prst="rect">
            <a:avLst/>
          </a:prstGeom>
          <a:noFill/>
        </p:spPr>
      </p:pic>
      <p:pic>
        <p:nvPicPr>
          <p:cNvPr id="18436" name="Picture 4" descr="http://www.eqiooki.de/chemistry/gallery/m_sulfuric_ac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2272252" cy="1460733"/>
          </a:xfrm>
          <a:prstGeom prst="rect">
            <a:avLst/>
          </a:prstGeom>
          <a:noFill/>
        </p:spPr>
      </p:pic>
      <p:pic>
        <p:nvPicPr>
          <p:cNvPr id="18438" name="Picture 6" descr="http://www.seilnacht.com/Chemie/amei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645024"/>
            <a:ext cx="2016224" cy="1844824"/>
          </a:xfrm>
          <a:prstGeom prst="rect">
            <a:avLst/>
          </a:prstGeom>
          <a:noFill/>
        </p:spPr>
      </p:pic>
      <p:pic>
        <p:nvPicPr>
          <p:cNvPr id="18440" name="Picture 8" descr="\mathrm{2\ HCOONa + H_2SO_4 \longrightarrow 2\ HCOOH + Na_2SO_4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772816"/>
            <a:ext cx="5257717" cy="235420"/>
          </a:xfrm>
          <a:prstGeom prst="rect">
            <a:avLst/>
          </a:prstGeom>
          <a:noFill/>
        </p:spPr>
      </p:pic>
      <p:pic>
        <p:nvPicPr>
          <p:cNvPr id="18442" name="Picture 10" descr="http://www.pharmawiki.ch/wiki/media/Glaubersalz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645024"/>
            <a:ext cx="2304256" cy="180020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4211960" y="50851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Na</a:t>
            </a:r>
            <a:r>
              <a:rPr lang="de-DE" b="1" baseline="-25000" dirty="0" smtClean="0">
                <a:solidFill>
                  <a:schemeClr val="bg1"/>
                </a:solidFill>
              </a:rPr>
              <a:t>2</a:t>
            </a:r>
            <a:r>
              <a:rPr lang="de-DE" b="1" dirty="0" smtClean="0">
                <a:solidFill>
                  <a:schemeClr val="bg1"/>
                </a:solidFill>
              </a:rPr>
              <a:t>So</a:t>
            </a:r>
            <a:r>
              <a:rPr lang="de-DE" b="1" baseline="-25000" dirty="0" smtClean="0">
                <a:solidFill>
                  <a:schemeClr val="bg1"/>
                </a:solidFill>
              </a:rPr>
              <a:t>4</a:t>
            </a:r>
            <a:endParaRPr lang="de-DE" b="1" baseline="-250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211960" y="22048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2HCOONa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516216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2HCOOH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716016" y="285293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Natrium-</a:t>
            </a:r>
            <a:r>
              <a:rPr lang="de-DE" sz="1000" b="1" dirty="0" err="1" smtClean="0"/>
              <a:t>formiat</a:t>
            </a:r>
            <a:endParaRPr lang="de-DE" sz="1000" b="1" dirty="0" smtClean="0"/>
          </a:p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932040" y="414908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Natriumsulfat</a:t>
            </a:r>
            <a:endParaRPr lang="de-DE" sz="10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732240" y="450912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Ameisen                  säure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img.allhaving.com/upload/2447/b/14_7_product_4_7_sodium_formate_en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  Salz der Säure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635896" y="3140968"/>
            <a:ext cx="2162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(</a:t>
            </a:r>
            <a:r>
              <a:rPr lang="de-DE" sz="3600" b="1" dirty="0" err="1" smtClean="0"/>
              <a:t>HCOONa</a:t>
            </a:r>
            <a:r>
              <a:rPr lang="de-DE" sz="3600" b="1" dirty="0" smtClean="0"/>
              <a:t>)</a:t>
            </a:r>
            <a:endParaRPr lang="de-DE" sz="3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627784" y="242088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/>
              <a:t>Natrium-</a:t>
            </a:r>
            <a:r>
              <a:rPr lang="de-DE" sz="4800" b="1" dirty="0" err="1" smtClean="0"/>
              <a:t>formiat</a:t>
            </a:r>
            <a:endParaRPr lang="de-DE" sz="4800" b="1" dirty="0"/>
          </a:p>
        </p:txBody>
      </p:sp>
      <p:pic>
        <p:nvPicPr>
          <p:cNvPr id="20484" name="Picture 4" descr="Struktur von Natriumformi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09120"/>
            <a:ext cx="2058779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32500" lnSpcReduction="20000"/>
          </a:bodyPr>
          <a:lstStyle/>
          <a:p>
            <a:r>
              <a:rPr lang="de-DE" sz="3700" dirty="0" smtClean="0">
                <a:hlinkClick r:id="rId2"/>
              </a:rPr>
              <a:t>https://www.mozaweb.com/de/search.php?cmd=global&amp;lexikontypeid=7&amp;search=ameisens%C3%A4ure</a:t>
            </a:r>
            <a:endParaRPr lang="de-DE" sz="3700" dirty="0" smtClean="0"/>
          </a:p>
          <a:p>
            <a:r>
              <a:rPr lang="de-DE" sz="3700" dirty="0" smtClean="0">
                <a:hlinkClick r:id="rId3"/>
              </a:rPr>
              <a:t>http://www.seilnacht.com/Chemie/ameis1.JPG</a:t>
            </a:r>
            <a:endParaRPr lang="de-DE" sz="3700" dirty="0" smtClean="0"/>
          </a:p>
          <a:p>
            <a:r>
              <a:rPr lang="de-DE" sz="3700" dirty="0" smtClean="0">
                <a:hlinkClick r:id="rId4"/>
              </a:rPr>
              <a:t>http://bilder.feelgreen.de/b/59/50/93/52/id_59509352/349/tid_da/ameisensaeure-wurde-frueher-tatsaechlich-aus-toten-ameisen-gewonnen.jpg</a:t>
            </a:r>
            <a:endParaRPr lang="de-DE" sz="3700" dirty="0" smtClean="0"/>
          </a:p>
          <a:p>
            <a:r>
              <a:rPr lang="de-DE" sz="3700" dirty="0" smtClean="0">
                <a:hlinkClick r:id="rId5"/>
              </a:rPr>
              <a:t>http://www.beschriftungen-cardesign.com/gx2/images/product_images/original_images/ghs_02_flamme.jpg</a:t>
            </a:r>
            <a:endParaRPr lang="de-DE" sz="3700" dirty="0" smtClean="0"/>
          </a:p>
          <a:p>
            <a:r>
              <a:rPr lang="de-DE" sz="3700" dirty="0" smtClean="0">
                <a:hlinkClick r:id="rId6"/>
              </a:rPr>
              <a:t>http://www.beschriftungen-cardesign.com/gx2/images/product_images/original_images/ghs_06_totenkopf.jpg</a:t>
            </a:r>
            <a:endParaRPr lang="de-DE" sz="3700" dirty="0" smtClean="0"/>
          </a:p>
          <a:p>
            <a:r>
              <a:rPr lang="de-DE" sz="3700" dirty="0" smtClean="0">
                <a:hlinkClick r:id="rId7"/>
              </a:rPr>
              <a:t>http://www.beschriftungen-cardesign.com/gx2/images/product_images/original_images/ghs_05_aetzwirkung.jpg</a:t>
            </a:r>
            <a:endParaRPr lang="de-DE" sz="3700" dirty="0" smtClean="0"/>
          </a:p>
          <a:p>
            <a:r>
              <a:rPr lang="de-DE" sz="3700" dirty="0" smtClean="0">
                <a:hlinkClick r:id="rId8"/>
              </a:rPr>
              <a:t>https://de.wikipedia.org/wiki/Ameisens%C3%A4ure#/media/File:John_Ray_from_NPG.jpg</a:t>
            </a:r>
            <a:endParaRPr lang="de-DE" sz="3700" dirty="0" smtClean="0"/>
          </a:p>
          <a:p>
            <a:endParaRPr lang="de-DE" sz="3700" dirty="0" smtClean="0"/>
          </a:p>
          <a:p>
            <a:r>
              <a:rPr lang="de-DE" sz="3700" dirty="0" smtClean="0">
                <a:hlinkClick r:id="rId8"/>
              </a:rPr>
              <a:t>https://de.wikipedia.org/wiki/Ameisens%C3%A4ure#/media/File:Brennhaare.jpg</a:t>
            </a:r>
            <a:endParaRPr lang="de-DE" sz="3700" dirty="0" smtClean="0"/>
          </a:p>
          <a:p>
            <a:r>
              <a:rPr lang="de-DE" sz="3700" dirty="0" smtClean="0"/>
              <a:t>Buch Grundzüge der Chemie</a:t>
            </a:r>
          </a:p>
          <a:p>
            <a:r>
              <a:rPr lang="de-DE" sz="3700" dirty="0" smtClean="0">
                <a:hlinkClick r:id="rId9"/>
              </a:rPr>
              <a:t>http://www.lte.lu/chimie/9ST_e/cours/03teilch/aufst/aufsttb14.png</a:t>
            </a:r>
            <a:endParaRPr lang="de-DE" sz="3700" dirty="0" smtClean="0"/>
          </a:p>
          <a:p>
            <a:r>
              <a:rPr lang="de-DE" sz="3700" dirty="0" smtClean="0">
                <a:hlinkClick r:id="rId10"/>
              </a:rPr>
              <a:t>http://www.sicherheitamarbeitsplatz.com/resources/Gefahrensymbole.JPG</a:t>
            </a:r>
            <a:endParaRPr lang="de-DE" sz="3700" dirty="0" smtClean="0"/>
          </a:p>
          <a:p>
            <a:r>
              <a:rPr lang="de-DE" sz="3700" dirty="0" smtClean="0">
                <a:hlinkClick r:id="rId8"/>
              </a:rPr>
              <a:t>https://de.wikipedia.org/wiki/Ameisens%C3%A4ure</a:t>
            </a:r>
            <a:endParaRPr lang="de-DE" sz="3700" dirty="0" smtClean="0"/>
          </a:p>
          <a:p>
            <a:r>
              <a:rPr lang="de-DE" sz="3700" dirty="0" smtClean="0">
                <a:hlinkClick r:id="rId11"/>
              </a:rPr>
              <a:t>http://www.kapsel-kaffee.net/wp-content/uploads/2016/03/Anleitung-Entkalkung-Cafissimo-PURE001-360x240.jpg</a:t>
            </a:r>
            <a:endParaRPr lang="de-DE" sz="3700" dirty="0" smtClean="0"/>
          </a:p>
          <a:p>
            <a:r>
              <a:rPr lang="de-DE" sz="3700" dirty="0" smtClean="0">
                <a:hlinkClick r:id="rId12"/>
              </a:rPr>
              <a:t>http://thumbs.dreamstime.com/z/gesunder-salat-ohne-konservierungsmittel-44546358.jpg</a:t>
            </a:r>
            <a:endParaRPr lang="de-DE" sz="3700" dirty="0" smtClean="0"/>
          </a:p>
          <a:p>
            <a:r>
              <a:rPr lang="de-DE" sz="3700" dirty="0" smtClean="0">
                <a:hlinkClick r:id="rId13"/>
              </a:rPr>
              <a:t>http://www.oldskoolman.de/bilder/plog-content/images/natur/fische/nessel-qualle.jpg</a:t>
            </a:r>
            <a:endParaRPr lang="de-DE" sz="3700" dirty="0" smtClean="0"/>
          </a:p>
          <a:p>
            <a:r>
              <a:rPr lang="de-DE" sz="3700" dirty="0" smtClean="0">
                <a:hlinkClick r:id="rId14"/>
              </a:rPr>
              <a:t>http://www.tierchenwelt.de/images/stories/fotos/insekten_spinnen/bienen/biene/biene.jpg</a:t>
            </a:r>
            <a:endParaRPr lang="de-DE" sz="3700" dirty="0" smtClean="0"/>
          </a:p>
          <a:p>
            <a:r>
              <a:rPr lang="de-DE" sz="3700" dirty="0" smtClean="0">
                <a:hlinkClick r:id="rId15"/>
              </a:rPr>
              <a:t>http://www.apotheken-umschau.de/multimedia/191/268/257/81929863185.jpg</a:t>
            </a:r>
            <a:endParaRPr lang="de-DE" sz="3700" dirty="0" smtClean="0"/>
          </a:p>
          <a:p>
            <a:r>
              <a:rPr lang="de-DE" sz="3700" dirty="0" smtClean="0">
                <a:hlinkClick r:id="rId16"/>
              </a:rPr>
              <a:t>http://www.eqiooki.de/chemistry/gallery/m_sulfuric_acid.jpg</a:t>
            </a:r>
            <a:endParaRPr lang="de-DE" sz="3700" dirty="0" smtClean="0"/>
          </a:p>
          <a:p>
            <a:r>
              <a:rPr lang="de-DE" sz="3700" dirty="0" smtClean="0"/>
              <a:t>http://images.google.de/imgres?imgurl=https%3A%2F%2Fupload.wikimedia.org%2Fwikipedia%2Fcommons%2Fthumb%2Fb%2Fb1%2FSodium-formate-2D.png%2F150px-Sodium-formate-2D.png&amp;imgrefurl=https%3A%2F%2Fde.wikipedia.org%2Fwiki%2FNatriumformiat&amp;h=100&amp;w=150&amp;tbnid=JUYF1LMErGI-9M%3A&amp;docid=ddw8dXwY-zLPgM&amp;ei=p0QbV_TxE6nYgAaxlJPoDQ&amp;tbm=isch&amp;iact=rc&amp;uact=3&amp;dur=441&amp;page=1&amp;start=0&amp;ndsp=34&amp;ved=0ahUKEwi04ciivaTMAhUpLMAKHTHKBN0QMwgdKAAwAA&amp;bih=789&amp;biw=1600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Bildschirmpräsentation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Folie 1</vt:lpstr>
      <vt:lpstr>Folie 2</vt:lpstr>
      <vt:lpstr>Folie 3</vt:lpstr>
      <vt:lpstr>Folie 4</vt:lpstr>
      <vt:lpstr> Vorkommen/Verwendung von Ameisensäure</vt:lpstr>
      <vt:lpstr>Herstellung von Ameisensäure </vt:lpstr>
      <vt:lpstr>   Salz der Säure</vt:lpstr>
      <vt:lpstr>Quellen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Frederick</dc:creator>
  <cp:lastModifiedBy>Frederick</cp:lastModifiedBy>
  <cp:revision>18</cp:revision>
  <dcterms:created xsi:type="dcterms:W3CDTF">2016-04-22T17:12:54Z</dcterms:created>
  <dcterms:modified xsi:type="dcterms:W3CDTF">2016-04-14T12:16:25Z</dcterms:modified>
</cp:coreProperties>
</file>