
<file path=[Content_Types].xml><?xml version="1.0" encoding="utf-8"?>
<Types xmlns="http://schemas.openxmlformats.org/package/2006/content-types">
  <Default Extension="xml" ContentType="application/xml"/>
  <Default Extension="jpeg" ContentType="image/jpeg"/>
  <Default Extension="wdp" ContentType="image/vnd.ms-photo"/>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4" r:id="rId4"/>
    <p:sldId id="258" r:id="rId5"/>
    <p:sldId id="266" r:id="rId6"/>
    <p:sldId id="267" r:id="rId7"/>
    <p:sldId id="263" r:id="rId8"/>
    <p:sldId id="265" r:id="rId9"/>
    <p:sldId id="257" r:id="rId1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63BFE310-FD59-4FBD-AC51-F45BEFF659FC}">
          <p14:sldIdLst>
            <p14:sldId id="256"/>
            <p14:sldId id="269"/>
            <p14:sldId id="264"/>
            <p14:sldId id="258"/>
            <p14:sldId id="266"/>
            <p14:sldId id="267"/>
            <p14:sldId id="263"/>
            <p14:sldId id="265"/>
            <p14:sldId id="25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E83C06"/>
    <a:srgbClr val="EE4A00"/>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p:scale>
          <a:sx n="100" d="100"/>
          <a:sy n="100" d="100"/>
        </p:scale>
        <p:origin x="2504" y="6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7E88C4DF-8E5E-4143-9E4C-C3DF344A1AA0}" type="datetimeFigureOut">
              <a:rPr lang="de-DE" smtClean="0"/>
              <a:t>01.05.16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D5B7E8D-1C1D-489A-94CE-2902F9588B07}" type="slidenum">
              <a:rPr lang="de-DE" smtClean="0"/>
              <a:t>‹Nr.›</a:t>
            </a:fld>
            <a:endParaRPr lang="de-DE"/>
          </a:p>
        </p:txBody>
      </p:sp>
    </p:spTree>
    <p:extLst>
      <p:ext uri="{BB962C8B-B14F-4D97-AF65-F5344CB8AC3E}">
        <p14:creationId xmlns:p14="http://schemas.microsoft.com/office/powerpoint/2010/main" val="3938721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E88C4DF-8E5E-4143-9E4C-C3DF344A1AA0}" type="datetimeFigureOut">
              <a:rPr lang="de-DE" smtClean="0"/>
              <a:t>01.05.16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D5B7E8D-1C1D-489A-94CE-2902F9588B07}" type="slidenum">
              <a:rPr lang="de-DE" smtClean="0"/>
              <a:t>‹Nr.›</a:t>
            </a:fld>
            <a:endParaRPr lang="de-DE"/>
          </a:p>
        </p:txBody>
      </p:sp>
    </p:spTree>
    <p:extLst>
      <p:ext uri="{BB962C8B-B14F-4D97-AF65-F5344CB8AC3E}">
        <p14:creationId xmlns:p14="http://schemas.microsoft.com/office/powerpoint/2010/main" val="1204557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E88C4DF-8E5E-4143-9E4C-C3DF344A1AA0}" type="datetimeFigureOut">
              <a:rPr lang="de-DE" smtClean="0"/>
              <a:t>01.05.16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D5B7E8D-1C1D-489A-94CE-2902F9588B07}" type="slidenum">
              <a:rPr lang="de-DE" smtClean="0"/>
              <a:t>‹Nr.›</a:t>
            </a:fld>
            <a:endParaRPr lang="de-DE"/>
          </a:p>
        </p:txBody>
      </p:sp>
    </p:spTree>
    <p:extLst>
      <p:ext uri="{BB962C8B-B14F-4D97-AF65-F5344CB8AC3E}">
        <p14:creationId xmlns:p14="http://schemas.microsoft.com/office/powerpoint/2010/main" val="1024552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E88C4DF-8E5E-4143-9E4C-C3DF344A1AA0}" type="datetimeFigureOut">
              <a:rPr lang="de-DE" smtClean="0"/>
              <a:t>01.05.16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D5B7E8D-1C1D-489A-94CE-2902F9588B07}" type="slidenum">
              <a:rPr lang="de-DE" smtClean="0"/>
              <a:t>‹Nr.›</a:t>
            </a:fld>
            <a:endParaRPr lang="de-DE"/>
          </a:p>
        </p:txBody>
      </p:sp>
    </p:spTree>
    <p:extLst>
      <p:ext uri="{BB962C8B-B14F-4D97-AF65-F5344CB8AC3E}">
        <p14:creationId xmlns:p14="http://schemas.microsoft.com/office/powerpoint/2010/main" val="1725734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7E88C4DF-8E5E-4143-9E4C-C3DF344A1AA0}" type="datetimeFigureOut">
              <a:rPr lang="de-DE" smtClean="0"/>
              <a:t>01.05.16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D5B7E8D-1C1D-489A-94CE-2902F9588B07}" type="slidenum">
              <a:rPr lang="de-DE" smtClean="0"/>
              <a:t>‹Nr.›</a:t>
            </a:fld>
            <a:endParaRPr lang="de-DE"/>
          </a:p>
        </p:txBody>
      </p:sp>
    </p:spTree>
    <p:extLst>
      <p:ext uri="{BB962C8B-B14F-4D97-AF65-F5344CB8AC3E}">
        <p14:creationId xmlns:p14="http://schemas.microsoft.com/office/powerpoint/2010/main" val="1004583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E88C4DF-8E5E-4143-9E4C-C3DF344A1AA0}" type="datetimeFigureOut">
              <a:rPr lang="de-DE" smtClean="0"/>
              <a:t>01.05.16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D5B7E8D-1C1D-489A-94CE-2902F9588B07}" type="slidenum">
              <a:rPr lang="de-DE" smtClean="0"/>
              <a:t>‹Nr.›</a:t>
            </a:fld>
            <a:endParaRPr lang="de-DE"/>
          </a:p>
        </p:txBody>
      </p:sp>
    </p:spTree>
    <p:extLst>
      <p:ext uri="{BB962C8B-B14F-4D97-AF65-F5344CB8AC3E}">
        <p14:creationId xmlns:p14="http://schemas.microsoft.com/office/powerpoint/2010/main" val="907132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E88C4DF-8E5E-4143-9E4C-C3DF344A1AA0}" type="datetimeFigureOut">
              <a:rPr lang="de-DE" smtClean="0"/>
              <a:t>01.05.16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D5B7E8D-1C1D-489A-94CE-2902F9588B07}" type="slidenum">
              <a:rPr lang="de-DE" smtClean="0"/>
              <a:t>‹Nr.›</a:t>
            </a:fld>
            <a:endParaRPr lang="de-DE"/>
          </a:p>
        </p:txBody>
      </p:sp>
    </p:spTree>
    <p:extLst>
      <p:ext uri="{BB962C8B-B14F-4D97-AF65-F5344CB8AC3E}">
        <p14:creationId xmlns:p14="http://schemas.microsoft.com/office/powerpoint/2010/main" val="3322869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E88C4DF-8E5E-4143-9E4C-C3DF344A1AA0}" type="datetimeFigureOut">
              <a:rPr lang="de-DE" smtClean="0"/>
              <a:t>01.05.16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D5B7E8D-1C1D-489A-94CE-2902F9588B07}" type="slidenum">
              <a:rPr lang="de-DE" smtClean="0"/>
              <a:t>‹Nr.›</a:t>
            </a:fld>
            <a:endParaRPr lang="de-DE"/>
          </a:p>
        </p:txBody>
      </p:sp>
    </p:spTree>
    <p:extLst>
      <p:ext uri="{BB962C8B-B14F-4D97-AF65-F5344CB8AC3E}">
        <p14:creationId xmlns:p14="http://schemas.microsoft.com/office/powerpoint/2010/main" val="1640368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E88C4DF-8E5E-4143-9E4C-C3DF344A1AA0}" type="datetimeFigureOut">
              <a:rPr lang="de-DE" smtClean="0"/>
              <a:t>01.05.16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D5B7E8D-1C1D-489A-94CE-2902F9588B07}" type="slidenum">
              <a:rPr lang="de-DE" smtClean="0"/>
              <a:t>‹Nr.›</a:t>
            </a:fld>
            <a:endParaRPr lang="de-DE"/>
          </a:p>
        </p:txBody>
      </p:sp>
    </p:spTree>
    <p:extLst>
      <p:ext uri="{BB962C8B-B14F-4D97-AF65-F5344CB8AC3E}">
        <p14:creationId xmlns:p14="http://schemas.microsoft.com/office/powerpoint/2010/main" val="1967183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7E88C4DF-8E5E-4143-9E4C-C3DF344A1AA0}" type="datetimeFigureOut">
              <a:rPr lang="de-DE" smtClean="0"/>
              <a:t>01.05.16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D5B7E8D-1C1D-489A-94CE-2902F9588B07}" type="slidenum">
              <a:rPr lang="de-DE" smtClean="0"/>
              <a:t>‹Nr.›</a:t>
            </a:fld>
            <a:endParaRPr lang="de-DE"/>
          </a:p>
        </p:txBody>
      </p:sp>
    </p:spTree>
    <p:extLst>
      <p:ext uri="{BB962C8B-B14F-4D97-AF65-F5344CB8AC3E}">
        <p14:creationId xmlns:p14="http://schemas.microsoft.com/office/powerpoint/2010/main" val="326314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7E88C4DF-8E5E-4143-9E4C-C3DF344A1AA0}" type="datetimeFigureOut">
              <a:rPr lang="de-DE" smtClean="0"/>
              <a:t>01.05.16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D5B7E8D-1C1D-489A-94CE-2902F9588B07}" type="slidenum">
              <a:rPr lang="de-DE" smtClean="0"/>
              <a:t>‹Nr.›</a:t>
            </a:fld>
            <a:endParaRPr lang="de-DE"/>
          </a:p>
        </p:txBody>
      </p:sp>
    </p:spTree>
    <p:extLst>
      <p:ext uri="{BB962C8B-B14F-4D97-AF65-F5344CB8AC3E}">
        <p14:creationId xmlns:p14="http://schemas.microsoft.com/office/powerpoint/2010/main" val="11446944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88C4DF-8E5E-4143-9E4C-C3DF344A1AA0}" type="datetimeFigureOut">
              <a:rPr lang="de-DE" smtClean="0"/>
              <a:t>01.05.16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B7E8D-1C1D-489A-94CE-2902F9588B07}" type="slidenum">
              <a:rPr lang="de-DE" smtClean="0"/>
              <a:t>‹Nr.›</a:t>
            </a:fld>
            <a:endParaRPr lang="de-DE"/>
          </a:p>
        </p:txBody>
      </p:sp>
    </p:spTree>
    <p:extLst>
      <p:ext uri="{BB962C8B-B14F-4D97-AF65-F5344CB8AC3E}">
        <p14:creationId xmlns:p14="http://schemas.microsoft.com/office/powerpoint/2010/main" val="231621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microsoft.com/office/2007/relationships/hdphoto" Target="../media/hdphoto1.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hyperlink" Target="https://de.wikipedia.org/wiki/H-_und_P-S%C3%A4tze#H-S.C3.A4tze" TargetMode="External"/><Relationship Id="rId5" Type="http://schemas.openxmlformats.org/officeDocument/2006/relationships/image" Target="../media/image3.jpg"/><Relationship Id="rId6"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microsoft.com/office/2007/relationships/hdphoto" Target="../media/hdphoto1.wdp"/></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microsoft.com/office/2007/relationships/hdphoto" Target="../media/hdphoto1.wd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9.xml.rels><?xml version="1.0" encoding="UTF-8" standalone="yes"?>
<Relationships xmlns="http://schemas.openxmlformats.org/package/2006/relationships"><Relationship Id="rId3" Type="http://schemas.openxmlformats.org/officeDocument/2006/relationships/hyperlink" Target="http://www.chemgapedia.de/vsengine/media/vsc/de/ch/16/ac/elemente/chalkogene/schwefel/grafik/h2so3.jpg" TargetMode="External"/><Relationship Id="rId4" Type="http://schemas.openxmlformats.org/officeDocument/2006/relationships/hyperlink" Target="https://de.wikipedia.org/wiki/Schweflige_S%C3%A4ure" TargetMode="External"/><Relationship Id="rId5" Type="http://schemas.openxmlformats.org/officeDocument/2006/relationships/hyperlink" Target="https://de.wikipedia.org/wiki/H-_und_P-S%C3%A4tze#H-S.C3.A4tze" TargetMode="External"/><Relationship Id="rId6" Type="http://schemas.openxmlformats.org/officeDocument/2006/relationships/hyperlink" Target="https://de.wikipedia.org/wiki/R-_und_S-S%C3%A4tze#R20" TargetMode="External"/><Relationship Id="rId7" Type="http://schemas.openxmlformats.org/officeDocument/2006/relationships/hyperlink" Target="http://www.chemische-experimente.com/images/546135.jpg" TargetMode="External"/><Relationship Id="rId8" Type="http://schemas.openxmlformats.org/officeDocument/2006/relationships/hyperlink" Target="http://www.chemische-experimente.com/images/546149.jpg" TargetMode="External"/><Relationship Id="rId9" Type="http://schemas.openxmlformats.org/officeDocument/2006/relationships/hyperlink" Target="http://userscontent2.emaze.com/images/2261d681-1455-402c-83a9-54d81db33c79/079ac66d-a4ef-40d3-95bf-da8298e8486c.jpg" TargetMode="External"/><Relationship Id="rId10" Type="http://schemas.openxmlformats.org/officeDocument/2006/relationships/hyperlink" Target="https://de.wikipedia.org/wiki/Saurer_Regen" TargetMode="External"/><Relationship Id="rId1" Type="http://schemas.openxmlformats.org/officeDocument/2006/relationships/slideLayout" Target="../slideLayouts/slideLayout2.xml"/><Relationship Id="rId2" Type="http://schemas.openxmlformats.org/officeDocument/2006/relationships/hyperlink" Target="https://upload.wikimedia.org/wikipedia/commons/a/a0/Swisscell01.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Rechteck 5"/>
          <p:cNvSpPr/>
          <p:nvPr/>
        </p:nvSpPr>
        <p:spPr>
          <a:xfrm>
            <a:off x="1510424" y="1124744"/>
            <a:ext cx="6123151" cy="4062651"/>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de-DE" sz="4000" b="1" u="sng" cap="all" spc="0" dirty="0" smtClean="0">
                <a:ln/>
                <a:solidFill>
                  <a:srgbClr val="E83C06"/>
                </a:solidFill>
                <a:effectLst>
                  <a:outerShdw blurRad="38100" dist="38100" dir="2700000" algn="tl">
                    <a:srgbClr val="000000">
                      <a:alpha val="43137"/>
                    </a:srgbClr>
                  </a:outerShdw>
                  <a:reflection blurRad="10000" stA="55000" endPos="48000" dist="500" dir="5400000" sy="-100000" algn="bl" rotWithShape="0"/>
                </a:effectLst>
              </a:rPr>
              <a:t>Schweflige Säure (H</a:t>
            </a:r>
            <a:r>
              <a:rPr lang="de-DE" sz="4000" b="1" u="sng" cap="all" spc="0" baseline="-25000" dirty="0" smtClean="0">
                <a:ln/>
                <a:solidFill>
                  <a:srgbClr val="E83C06"/>
                </a:solidFill>
                <a:effectLst>
                  <a:outerShdw blurRad="38100" dist="38100" dir="2700000" algn="tl">
                    <a:srgbClr val="000000">
                      <a:alpha val="43137"/>
                    </a:srgbClr>
                  </a:outerShdw>
                  <a:reflection blurRad="10000" stA="55000" endPos="48000" dist="500" dir="5400000" sy="-100000" algn="bl" rotWithShape="0"/>
                </a:effectLst>
              </a:rPr>
              <a:t>2</a:t>
            </a:r>
            <a:r>
              <a:rPr lang="de-DE" sz="4000" b="1" u="sng" cap="all" spc="0" dirty="0" smtClean="0">
                <a:ln/>
                <a:solidFill>
                  <a:srgbClr val="E83C06"/>
                </a:solidFill>
                <a:effectLst>
                  <a:outerShdw blurRad="38100" dist="38100" dir="2700000" algn="tl">
                    <a:srgbClr val="000000">
                      <a:alpha val="43137"/>
                    </a:srgbClr>
                  </a:outerShdw>
                  <a:reflection blurRad="10000" stA="55000" endPos="48000" dist="500" dir="5400000" sy="-100000" algn="bl" rotWithShape="0"/>
                </a:effectLst>
              </a:rPr>
              <a:t>SO</a:t>
            </a:r>
            <a:r>
              <a:rPr lang="de-DE" sz="4000" b="1" u="sng" cap="all" spc="0" baseline="-25000" dirty="0" smtClean="0">
                <a:ln/>
                <a:solidFill>
                  <a:srgbClr val="E83C06"/>
                </a:solidFill>
                <a:effectLst>
                  <a:outerShdw blurRad="38100" dist="38100" dir="2700000" algn="tl">
                    <a:srgbClr val="000000">
                      <a:alpha val="43137"/>
                    </a:srgbClr>
                  </a:outerShdw>
                  <a:reflection blurRad="10000" stA="55000" endPos="48000" dist="500" dir="5400000" sy="-100000" algn="bl" rotWithShape="0"/>
                </a:effectLst>
              </a:rPr>
              <a:t>3</a:t>
            </a:r>
            <a:r>
              <a:rPr lang="de-DE" sz="4000" b="1" u="sng" cap="all" dirty="0" smtClean="0">
                <a:ln/>
                <a:solidFill>
                  <a:srgbClr val="E83C06"/>
                </a:solidFill>
                <a:effectLst>
                  <a:outerShdw blurRad="38100" dist="38100" dir="2700000" algn="tl">
                    <a:srgbClr val="000000">
                      <a:alpha val="43137"/>
                    </a:srgbClr>
                  </a:outerShdw>
                  <a:reflection blurRad="10000" stA="55000" endPos="48000" dist="500" dir="5400000" sy="-100000" algn="bl" rotWithShape="0"/>
                </a:effectLst>
              </a:rPr>
              <a:t>)</a:t>
            </a:r>
            <a:endParaRPr lang="de-DE" sz="4000" b="1" cap="all" dirty="0" smtClean="0">
              <a:ln/>
              <a:solidFill>
                <a:srgbClr val="E83C06"/>
              </a:solidFill>
              <a:effectLst>
                <a:outerShdw blurRad="38100" dist="38100" dir="2700000" algn="tl">
                  <a:srgbClr val="000000">
                    <a:alpha val="43137"/>
                  </a:srgbClr>
                </a:outerShdw>
                <a:reflection blurRad="10000" stA="55000" endPos="48000" dist="500" dir="5400000" sy="-100000" algn="bl" rotWithShape="0"/>
              </a:effectLst>
            </a:endParaRPr>
          </a:p>
          <a:p>
            <a:pPr algn="ctr"/>
            <a:endParaRPr lang="de-DE" sz="4000" b="1" u="sng" cap="all" spc="0" dirty="0" smtClean="0">
              <a:ln/>
              <a:solidFill>
                <a:srgbClr val="E83C06"/>
              </a:solidFill>
              <a:effectLst>
                <a:outerShdw blurRad="38100" dist="38100" dir="2700000" algn="tl">
                  <a:srgbClr val="000000">
                    <a:alpha val="43137"/>
                  </a:srgbClr>
                </a:outerShdw>
                <a:reflection blurRad="10000" stA="55000" endPos="48000" dist="500" dir="5400000" sy="-100000" algn="bl" rotWithShape="0"/>
              </a:effectLst>
            </a:endParaRPr>
          </a:p>
          <a:p>
            <a:pPr algn="ctr"/>
            <a:endParaRPr lang="de-DE" sz="4000" b="1" u="sng" cap="all" spc="0" dirty="0" smtClean="0">
              <a:ln/>
              <a:solidFill>
                <a:srgbClr val="E83C06"/>
              </a:solidFill>
              <a:effectLst>
                <a:outerShdw blurRad="38100" dist="38100" dir="2700000" algn="tl">
                  <a:srgbClr val="000000">
                    <a:alpha val="43137"/>
                  </a:srgbClr>
                </a:outerShdw>
                <a:reflection blurRad="10000" stA="55000" endPos="48000" dist="500" dir="5400000" sy="-100000" algn="bl" rotWithShape="0"/>
              </a:effectLst>
            </a:endParaRPr>
          </a:p>
          <a:p>
            <a:pPr algn="ctr"/>
            <a:endParaRPr lang="de-DE" sz="2800" b="1" u="sng" cap="all" dirty="0">
              <a:ln/>
              <a:solidFill>
                <a:srgbClr val="E83C06"/>
              </a:solidFill>
              <a:effectLst>
                <a:outerShdw blurRad="38100" dist="38100" dir="2700000" algn="tl">
                  <a:srgbClr val="000000">
                    <a:alpha val="43137"/>
                  </a:srgbClr>
                </a:outerShdw>
                <a:reflection blurRad="10000" stA="55000" endPos="48000" dist="500" dir="5400000" sy="-100000" algn="bl" rotWithShape="0"/>
              </a:effectLst>
            </a:endParaRPr>
          </a:p>
          <a:p>
            <a:pPr algn="ctr"/>
            <a:r>
              <a:rPr lang="de-DE" sz="2800" b="1" cap="all" dirty="0" smtClean="0">
                <a:ln/>
                <a:solidFill>
                  <a:srgbClr val="E83C06"/>
                </a:solidFill>
                <a:effectLst>
                  <a:outerShdw blurRad="38100" dist="38100" dir="2700000" algn="tl">
                    <a:srgbClr val="000000">
                      <a:alpha val="43137"/>
                    </a:srgbClr>
                  </a:outerShdw>
                  <a:reflection blurRad="10000" stA="55000" endPos="48000" dist="500" dir="5400000" sy="-100000" algn="bl" rotWithShape="0"/>
                </a:effectLst>
              </a:rPr>
              <a:t>Von Christof schernich</a:t>
            </a:r>
          </a:p>
          <a:p>
            <a:pPr algn="ctr"/>
            <a:r>
              <a:rPr lang="de-DE" sz="3200" b="1" cap="all" spc="0" dirty="0" smtClean="0">
                <a:ln/>
                <a:solidFill>
                  <a:srgbClr val="E83C06"/>
                </a:solidFill>
                <a:effectLst>
                  <a:outerShdw blurRad="38100" dist="38100" dir="2700000" algn="tl">
                    <a:srgbClr val="000000">
                      <a:alpha val="43137"/>
                    </a:srgbClr>
                  </a:outerShdw>
                  <a:reflection blurRad="10000" stA="55000" endPos="48000" dist="500" dir="5400000" sy="-100000" algn="bl" rotWithShape="0"/>
                </a:effectLst>
              </a:rPr>
              <a:t>E:M-U 12.1</a:t>
            </a:r>
          </a:p>
          <a:p>
            <a:pPr algn="ctr"/>
            <a:r>
              <a:rPr lang="de-DE" sz="3200" b="1" cap="all" dirty="0" smtClean="0">
                <a:ln/>
                <a:solidFill>
                  <a:srgbClr val="E83C06"/>
                </a:solidFill>
                <a:effectLst>
                  <a:outerShdw blurRad="38100" dist="38100" dir="2700000" algn="tl">
                    <a:srgbClr val="000000">
                      <a:alpha val="43137"/>
                    </a:srgbClr>
                  </a:outerShdw>
                  <a:reflection blurRad="10000" stA="55000" endPos="48000" dist="500" dir="5400000" sy="-100000" algn="bl" rotWithShape="0"/>
                </a:effectLst>
              </a:rPr>
              <a:t>Chemie Kurs 1</a:t>
            </a:r>
          </a:p>
          <a:p>
            <a:pPr algn="ctr"/>
            <a:r>
              <a:rPr lang="de-DE" b="1" cap="all" dirty="0" smtClean="0">
                <a:ln/>
                <a:solidFill>
                  <a:srgbClr val="E83C06"/>
                </a:solidFill>
                <a:effectLst>
                  <a:outerShdw blurRad="38100" dist="38100" dir="2700000" algn="tl">
                    <a:srgbClr val="000000">
                      <a:alpha val="43137"/>
                    </a:srgbClr>
                  </a:outerShdw>
                  <a:reflection blurRad="10000" stA="55000" endPos="48000" dist="500" dir="5400000" sy="-100000" algn="bl" rotWithShape="0"/>
                </a:effectLst>
              </a:rPr>
              <a:t>Bitte f5 drücken!</a:t>
            </a:r>
            <a:endParaRPr lang="de-DE" b="1" cap="all" spc="0" dirty="0">
              <a:ln/>
              <a:solidFill>
                <a:srgbClr val="E83C06"/>
              </a:solidFill>
              <a:effectLst>
                <a:outerShdw blurRad="38100" dist="38100" dir="2700000" algn="tl">
                  <a:srgbClr val="000000">
                    <a:alpha val="43137"/>
                  </a:srgbClr>
                </a:outerShdw>
                <a:reflection blurRad="10000" stA="55000" endPos="48000" dist="500" dir="5400000" sy="-100000" algn="bl" rotWithShape="0"/>
              </a:effectLst>
            </a:endParaRPr>
          </a:p>
        </p:txBody>
      </p:sp>
      <p:pic>
        <p:nvPicPr>
          <p:cNvPr id="8" name="Grafik 7"/>
          <p:cNvPicPr>
            <a:picLocks noChangeAspect="1"/>
          </p:cNvPicPr>
          <p:nvPr/>
        </p:nvPicPr>
        <p:blipFill>
          <a:blip r:embed="rId4">
            <a:extLst>
              <a:ext uri="{BEBA8EAE-BF5A-486C-A8C5-ECC9F3942E4B}">
                <a14:imgProps xmlns:a14="http://schemas.microsoft.com/office/drawing/2010/main">
                  <a14:imgLayer r:embed="rId5">
                    <a14:imgEffect>
                      <a14:backgroundRemoval t="0" b="100000" l="0" r="100000">
                        <a14:foregroundMark x1="53500" y1="24828" x2="49500" y2="16552"/>
                        <a14:foregroundMark x1="49000" y1="15172" x2="52000" y2="6897"/>
                        <a14:foregroundMark x1="53000" y1="6207" x2="60000" y2="5517"/>
                        <a14:foregroundMark x1="72500" y1="77241" x2="78000" y2="80000"/>
                        <a14:foregroundMark x1="92000" y1="60690" x2="91000" y2="56552"/>
                        <a14:foregroundMark x1="92500" y1="54483" x2="94500" y2="53793"/>
                        <a14:foregroundMark x1="96500" y1="55862" x2="97500" y2="57931"/>
                        <a14:foregroundMark x1="88500" y1="78621" x2="91000" y2="85517"/>
                        <a14:foregroundMark x1="36500" y1="77241" x2="25000" y2="82069"/>
                        <a14:foregroundMark x1="22500" y1="87586" x2="21000" y2="92414"/>
                        <a14:foregroundMark x1="8500" y1="69655" x2="6500" y2="61379"/>
                        <a14:foregroundMark x1="7500" y1="59310" x2="11000" y2="66897"/>
                        <a14:foregroundMark x1="3000" y1="57241" x2="2000" y2="53793"/>
                        <a14:foregroundMark x1="6000" y1="53103" x2="6000" y2="53103"/>
                      </a14:backgroundRemoval>
                    </a14:imgEffect>
                  </a14:imgLayer>
                </a14:imgProps>
              </a:ext>
              <a:ext uri="{28A0092B-C50C-407E-A947-70E740481C1C}">
                <a14:useLocalDpi xmlns:a14="http://schemas.microsoft.com/office/drawing/2010/main" val="0"/>
              </a:ext>
            </a:extLst>
          </a:blip>
          <a:stretch>
            <a:fillRect/>
          </a:stretch>
        </p:blipFill>
        <p:spPr>
          <a:xfrm>
            <a:off x="3406562" y="1841027"/>
            <a:ext cx="2330876" cy="1689884"/>
          </a:xfrm>
          <a:prstGeom prst="rect">
            <a:avLst/>
          </a:prstGeom>
        </p:spPr>
      </p:pic>
    </p:spTree>
    <p:extLst>
      <p:ext uri="{BB962C8B-B14F-4D97-AF65-F5344CB8AC3E}">
        <p14:creationId xmlns:p14="http://schemas.microsoft.com/office/powerpoint/2010/main" val="27112192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0" y="368"/>
            <a:ext cx="9144000" cy="6858000"/>
          </a:xfrm>
          <a:prstGeom prst="rect">
            <a:avLst/>
          </a:prstGeom>
        </p:spPr>
      </p:pic>
      <p:sp>
        <p:nvSpPr>
          <p:cNvPr id="5" name="Rechteck 4"/>
          <p:cNvSpPr/>
          <p:nvPr/>
        </p:nvSpPr>
        <p:spPr>
          <a:xfrm>
            <a:off x="3398267" y="188640"/>
            <a:ext cx="2417649"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de-DE" sz="3200" b="1" u="sng" cap="all" spc="0" dirty="0" smtClean="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Gliederung</a:t>
            </a:r>
            <a:endParaRPr lang="de-DE" sz="3200" b="1" u="sng" cap="all" spc="0" dirty="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6" name="Textfeld 5"/>
          <p:cNvSpPr txBox="1"/>
          <p:nvPr/>
        </p:nvSpPr>
        <p:spPr>
          <a:xfrm>
            <a:off x="1007604" y="1700808"/>
            <a:ext cx="7128792" cy="3046988"/>
          </a:xfrm>
          <a:prstGeom prst="rect">
            <a:avLst/>
          </a:prstGeom>
          <a:solidFill>
            <a:srgbClr val="0099FF"/>
          </a:solidFill>
        </p:spPr>
        <p:txBody>
          <a:bodyPr wrap="square" rtlCol="0">
            <a:spAutoFit/>
          </a:bodyPr>
          <a:lstStyle/>
          <a:p>
            <a:r>
              <a:rPr lang="de-DE" sz="2400" b="1" dirty="0" smtClean="0">
                <a:solidFill>
                  <a:srgbClr val="E83C06"/>
                </a:solidFill>
              </a:rPr>
              <a:t>1) Kurzbeschreibung von Schwefliger Säure</a:t>
            </a:r>
            <a:r>
              <a:rPr lang="de-DE" sz="2400" b="1" dirty="0">
                <a:solidFill>
                  <a:srgbClr val="E83C06"/>
                </a:solidFill>
              </a:rPr>
              <a:t>	</a:t>
            </a:r>
            <a:r>
              <a:rPr lang="de-DE" sz="2400" b="1" dirty="0" smtClean="0">
                <a:solidFill>
                  <a:srgbClr val="E83C06"/>
                </a:solidFill>
              </a:rPr>
              <a:t>……….</a:t>
            </a:r>
            <a:r>
              <a:rPr lang="de-DE" sz="1600" b="1" dirty="0" smtClean="0">
                <a:solidFill>
                  <a:srgbClr val="E83C06"/>
                </a:solidFill>
              </a:rPr>
              <a:t>(</a:t>
            </a:r>
            <a:r>
              <a:rPr lang="de-DE" sz="1600" dirty="0" smtClean="0">
                <a:solidFill>
                  <a:srgbClr val="E83C06"/>
                </a:solidFill>
              </a:rPr>
              <a:t>Folie</a:t>
            </a:r>
            <a:r>
              <a:rPr lang="de-DE" sz="1600" b="1" dirty="0" smtClean="0">
                <a:solidFill>
                  <a:srgbClr val="E83C06"/>
                </a:solidFill>
              </a:rPr>
              <a:t> 3)</a:t>
            </a:r>
            <a:endParaRPr lang="de-DE" sz="2400" b="1" dirty="0" smtClean="0">
              <a:solidFill>
                <a:srgbClr val="E83C06"/>
              </a:solidFill>
            </a:endParaRPr>
          </a:p>
          <a:p>
            <a:r>
              <a:rPr lang="de-DE" sz="2400" b="1" dirty="0" smtClean="0">
                <a:solidFill>
                  <a:srgbClr val="E83C06"/>
                </a:solidFill>
              </a:rPr>
              <a:t>2) molekularer Aufbau………………………………………..</a:t>
            </a:r>
            <a:r>
              <a:rPr lang="de-DE" sz="1600" b="1" dirty="0" smtClean="0">
                <a:solidFill>
                  <a:srgbClr val="E83C06"/>
                </a:solidFill>
              </a:rPr>
              <a:t>(</a:t>
            </a:r>
            <a:r>
              <a:rPr lang="de-DE" sz="1600" dirty="0" smtClean="0">
                <a:solidFill>
                  <a:srgbClr val="E83C06"/>
                </a:solidFill>
              </a:rPr>
              <a:t>Folie</a:t>
            </a:r>
            <a:r>
              <a:rPr lang="de-DE" sz="1600" b="1" dirty="0" smtClean="0">
                <a:solidFill>
                  <a:srgbClr val="E83C06"/>
                </a:solidFill>
              </a:rPr>
              <a:t> 4)</a:t>
            </a:r>
            <a:r>
              <a:rPr lang="de-DE" sz="2400" b="1" dirty="0" smtClean="0">
                <a:solidFill>
                  <a:srgbClr val="E83C06"/>
                </a:solidFill>
              </a:rPr>
              <a:t> </a:t>
            </a:r>
          </a:p>
          <a:p>
            <a:r>
              <a:rPr lang="de-DE" sz="2400" b="1" dirty="0" smtClean="0">
                <a:solidFill>
                  <a:srgbClr val="E83C06"/>
                </a:solidFill>
              </a:rPr>
              <a:t>	∟Summenformel, LEWIS-Formel, 3D-Modell</a:t>
            </a:r>
            <a:endParaRPr lang="de-DE" sz="2400" b="1" dirty="0">
              <a:solidFill>
                <a:srgbClr val="E83C06"/>
              </a:solidFill>
            </a:endParaRPr>
          </a:p>
          <a:p>
            <a:r>
              <a:rPr lang="de-DE" sz="2400" b="1" dirty="0" smtClean="0">
                <a:solidFill>
                  <a:srgbClr val="E83C06"/>
                </a:solidFill>
              </a:rPr>
              <a:t>3) GHS-Kennzeichnung..........................................</a:t>
            </a:r>
            <a:r>
              <a:rPr lang="de-DE" sz="1600" b="1" dirty="0" smtClean="0">
                <a:solidFill>
                  <a:srgbClr val="E83C06"/>
                </a:solidFill>
              </a:rPr>
              <a:t>(</a:t>
            </a:r>
            <a:r>
              <a:rPr lang="de-DE" sz="1600" dirty="0" smtClean="0">
                <a:solidFill>
                  <a:srgbClr val="E83C06"/>
                </a:solidFill>
              </a:rPr>
              <a:t>Folie</a:t>
            </a:r>
            <a:r>
              <a:rPr lang="de-DE" sz="1600" b="1" dirty="0" smtClean="0">
                <a:solidFill>
                  <a:srgbClr val="E83C06"/>
                </a:solidFill>
              </a:rPr>
              <a:t> 5)</a:t>
            </a:r>
            <a:endParaRPr lang="de-DE" sz="2400" b="1" dirty="0" smtClean="0">
              <a:solidFill>
                <a:srgbClr val="E83C06"/>
              </a:solidFill>
            </a:endParaRPr>
          </a:p>
          <a:p>
            <a:r>
              <a:rPr lang="de-DE" sz="2400" b="1" dirty="0" smtClean="0">
                <a:solidFill>
                  <a:srgbClr val="E83C06"/>
                </a:solidFill>
              </a:rPr>
              <a:t>4) Herstellung……………………………………………………..</a:t>
            </a:r>
            <a:r>
              <a:rPr lang="de-DE" sz="1600" b="1" dirty="0" smtClean="0">
                <a:solidFill>
                  <a:srgbClr val="E83C06"/>
                </a:solidFill>
              </a:rPr>
              <a:t>(</a:t>
            </a:r>
            <a:r>
              <a:rPr lang="de-DE" sz="1600" dirty="0" smtClean="0">
                <a:solidFill>
                  <a:srgbClr val="E83C06"/>
                </a:solidFill>
              </a:rPr>
              <a:t>Folie</a:t>
            </a:r>
            <a:r>
              <a:rPr lang="de-DE" sz="1600" b="1" dirty="0" smtClean="0">
                <a:solidFill>
                  <a:srgbClr val="E83C06"/>
                </a:solidFill>
              </a:rPr>
              <a:t> 6)</a:t>
            </a:r>
            <a:endParaRPr lang="de-DE" sz="2400" b="1" dirty="0" smtClean="0">
              <a:solidFill>
                <a:srgbClr val="E83C06"/>
              </a:solidFill>
            </a:endParaRPr>
          </a:p>
          <a:p>
            <a:r>
              <a:rPr lang="de-DE" sz="2400" b="1" dirty="0" smtClean="0">
                <a:solidFill>
                  <a:srgbClr val="E83C06"/>
                </a:solidFill>
              </a:rPr>
              <a:t>5) Verwendung…………………………………………………..</a:t>
            </a:r>
            <a:r>
              <a:rPr lang="de-DE" sz="1600" b="1" dirty="0" smtClean="0">
                <a:solidFill>
                  <a:srgbClr val="E83C06"/>
                </a:solidFill>
              </a:rPr>
              <a:t>(</a:t>
            </a:r>
            <a:r>
              <a:rPr lang="de-DE" sz="1600" dirty="0" smtClean="0">
                <a:solidFill>
                  <a:srgbClr val="E83C06"/>
                </a:solidFill>
              </a:rPr>
              <a:t>Folie</a:t>
            </a:r>
            <a:r>
              <a:rPr lang="de-DE" sz="1600" b="1" dirty="0" smtClean="0">
                <a:solidFill>
                  <a:srgbClr val="E83C06"/>
                </a:solidFill>
              </a:rPr>
              <a:t> 7)</a:t>
            </a:r>
            <a:endParaRPr lang="de-DE" sz="2400" b="1" dirty="0" smtClean="0">
              <a:solidFill>
                <a:srgbClr val="E83C06"/>
              </a:solidFill>
            </a:endParaRPr>
          </a:p>
          <a:p>
            <a:r>
              <a:rPr lang="de-DE" sz="2400" b="1" dirty="0" smtClean="0">
                <a:solidFill>
                  <a:srgbClr val="E83C06"/>
                </a:solidFill>
              </a:rPr>
              <a:t>6) Schädlich für die Umwelt………………………………..</a:t>
            </a:r>
            <a:r>
              <a:rPr lang="de-DE" sz="1600" b="1" dirty="0" smtClean="0">
                <a:solidFill>
                  <a:srgbClr val="E83C06"/>
                </a:solidFill>
              </a:rPr>
              <a:t>(</a:t>
            </a:r>
            <a:r>
              <a:rPr lang="de-DE" sz="1600" dirty="0" smtClean="0">
                <a:solidFill>
                  <a:srgbClr val="E83C06"/>
                </a:solidFill>
              </a:rPr>
              <a:t>Folie</a:t>
            </a:r>
            <a:r>
              <a:rPr lang="de-DE" sz="1600" b="1" dirty="0" smtClean="0">
                <a:solidFill>
                  <a:srgbClr val="E83C06"/>
                </a:solidFill>
              </a:rPr>
              <a:t> 8)</a:t>
            </a:r>
            <a:endParaRPr lang="de-DE" sz="2400" b="1" dirty="0" smtClean="0">
              <a:solidFill>
                <a:srgbClr val="E83C06"/>
              </a:solidFill>
            </a:endParaRPr>
          </a:p>
          <a:p>
            <a:r>
              <a:rPr lang="de-DE" sz="2400" b="1" dirty="0" smtClean="0">
                <a:solidFill>
                  <a:srgbClr val="E83C06"/>
                </a:solidFill>
              </a:rPr>
              <a:t>8) Quellen…………………………………………………………..</a:t>
            </a:r>
            <a:r>
              <a:rPr lang="de-DE" sz="1600" b="1" dirty="0" smtClean="0">
                <a:solidFill>
                  <a:srgbClr val="E83C06"/>
                </a:solidFill>
              </a:rPr>
              <a:t>(</a:t>
            </a:r>
            <a:r>
              <a:rPr lang="de-DE" sz="1600" dirty="0" smtClean="0">
                <a:solidFill>
                  <a:srgbClr val="E83C06"/>
                </a:solidFill>
              </a:rPr>
              <a:t>Folie</a:t>
            </a:r>
            <a:r>
              <a:rPr lang="de-DE" sz="1600" b="1" dirty="0" smtClean="0">
                <a:solidFill>
                  <a:srgbClr val="E83C06"/>
                </a:solidFill>
              </a:rPr>
              <a:t> 9)</a:t>
            </a:r>
            <a:endParaRPr lang="de-DE" sz="2400" b="1" dirty="0" smtClean="0">
              <a:solidFill>
                <a:srgbClr val="E83C06"/>
              </a:solidFill>
            </a:endParaRPr>
          </a:p>
        </p:txBody>
      </p:sp>
    </p:spTree>
    <p:extLst>
      <p:ext uri="{BB962C8B-B14F-4D97-AF65-F5344CB8AC3E}">
        <p14:creationId xmlns:p14="http://schemas.microsoft.com/office/powerpoint/2010/main" val="3973436474"/>
      </p:ext>
    </p:extLst>
  </p:cSld>
  <p:clrMapOvr>
    <a:masterClrMapping/>
  </p:clrMapOvr>
  <mc:AlternateContent xmlns:mc="http://schemas.openxmlformats.org/markup-compatibility/2006" xmlns:p14="http://schemas.microsoft.com/office/powerpoint/2010/main">
    <mc:Choice Requires="p14">
      <p:transition spd="slow" p14:dur="1500">
        <p14:honeycomb/>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Rechteck 5"/>
          <p:cNvSpPr/>
          <p:nvPr/>
        </p:nvSpPr>
        <p:spPr>
          <a:xfrm>
            <a:off x="1510425" y="188640"/>
            <a:ext cx="6123150" cy="70788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de-DE" sz="4000" b="1" u="sng" cap="all" spc="0" dirty="0" smtClean="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Schweflige Säure (H</a:t>
            </a:r>
            <a:r>
              <a:rPr lang="de-DE" sz="4000" b="1" u="sng" cap="all" spc="0" baseline="-25000" dirty="0" smtClean="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2</a:t>
            </a:r>
            <a:r>
              <a:rPr lang="de-DE" sz="4000" b="1" u="sng" cap="all" spc="0" dirty="0" smtClean="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SO</a:t>
            </a:r>
            <a:r>
              <a:rPr lang="de-DE" sz="4000" b="1" u="sng" cap="all" spc="0" baseline="-25000" dirty="0" smtClean="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3</a:t>
            </a:r>
            <a:r>
              <a:rPr lang="de-DE" sz="4000" b="1" u="sng" cap="all" spc="0" dirty="0" smtClean="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t>
            </a:r>
            <a:endParaRPr lang="de-DE" sz="4000" b="1" cap="all" spc="0" dirty="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7" name="Textfeld 6"/>
          <p:cNvSpPr txBox="1"/>
          <p:nvPr/>
        </p:nvSpPr>
        <p:spPr>
          <a:xfrm>
            <a:off x="179512" y="1268760"/>
            <a:ext cx="8784976" cy="3477875"/>
          </a:xfrm>
          <a:prstGeom prst="rect">
            <a:avLst/>
          </a:prstGeom>
          <a:noFill/>
        </p:spPr>
        <p:txBody>
          <a:bodyPr wrap="square" rtlCol="0">
            <a:spAutoFit/>
          </a:bodyPr>
          <a:lstStyle/>
          <a:p>
            <a:r>
              <a:rPr lang="de-DE" sz="2000" b="1" u="sng" dirty="0" smtClean="0">
                <a:solidFill>
                  <a:srgbClr val="E83C06"/>
                </a:solidFill>
              </a:rPr>
              <a:t>Kurzbeschreibung:</a:t>
            </a:r>
            <a:r>
              <a:rPr lang="de-DE" sz="2000" b="1" dirty="0" smtClean="0">
                <a:solidFill>
                  <a:srgbClr val="E83C06"/>
                </a:solidFill>
              </a:rPr>
              <a:t>			• farblose Flüssigkeit mit stechendem 					   Geruch nach Schwefeldioxid</a:t>
            </a:r>
          </a:p>
          <a:p>
            <a:endParaRPr lang="de-DE" sz="2000" b="1" dirty="0" smtClean="0">
              <a:solidFill>
                <a:srgbClr val="E83C06"/>
              </a:solidFill>
            </a:endParaRPr>
          </a:p>
          <a:p>
            <a:r>
              <a:rPr lang="de-DE" sz="2000" b="1" u="sng" dirty="0" smtClean="0">
                <a:solidFill>
                  <a:srgbClr val="E83C06"/>
                </a:solidFill>
              </a:rPr>
              <a:t>Aggregatzustand:</a:t>
            </a:r>
            <a:r>
              <a:rPr lang="de-DE" sz="2000" b="1" dirty="0" smtClean="0">
                <a:solidFill>
                  <a:srgbClr val="E83C06"/>
                </a:solidFill>
              </a:rPr>
              <a:t>			• flüssig</a:t>
            </a:r>
          </a:p>
          <a:p>
            <a:endParaRPr lang="de-DE" sz="2000" b="1" u="sng" dirty="0" smtClean="0">
              <a:solidFill>
                <a:srgbClr val="E83C06"/>
              </a:solidFill>
            </a:endParaRPr>
          </a:p>
          <a:p>
            <a:r>
              <a:rPr lang="de-DE" sz="2000" b="1" u="sng" dirty="0" smtClean="0">
                <a:solidFill>
                  <a:srgbClr val="E83C06"/>
                </a:solidFill>
              </a:rPr>
              <a:t>Molare </a:t>
            </a:r>
            <a:r>
              <a:rPr lang="de-DE" sz="2000" b="1" u="sng" dirty="0" smtClean="0">
                <a:solidFill>
                  <a:srgbClr val="E83C06"/>
                </a:solidFill>
              </a:rPr>
              <a:t>Masse (M):</a:t>
            </a:r>
            <a:r>
              <a:rPr lang="de-DE" sz="2000" b="1" dirty="0" smtClean="0">
                <a:solidFill>
                  <a:srgbClr val="E83C06"/>
                </a:solidFill>
              </a:rPr>
              <a:t>			• 82,02 g*mol</a:t>
            </a:r>
            <a:r>
              <a:rPr lang="de-DE" sz="2000" b="1" baseline="30000" dirty="0" smtClean="0">
                <a:solidFill>
                  <a:srgbClr val="E83C06"/>
                </a:solidFill>
              </a:rPr>
              <a:t>-1 </a:t>
            </a:r>
            <a:endParaRPr lang="de-DE" sz="2000" b="1" dirty="0" smtClean="0">
              <a:solidFill>
                <a:srgbClr val="E83C06"/>
              </a:solidFill>
            </a:endParaRPr>
          </a:p>
          <a:p>
            <a:endParaRPr lang="de-DE" sz="2000" b="1" u="sng" dirty="0" smtClean="0">
              <a:solidFill>
                <a:srgbClr val="E83C06"/>
              </a:solidFill>
            </a:endParaRPr>
          </a:p>
          <a:p>
            <a:r>
              <a:rPr lang="de-DE" sz="2000" b="1" u="sng" dirty="0" smtClean="0">
                <a:solidFill>
                  <a:srgbClr val="E83C06"/>
                </a:solidFill>
              </a:rPr>
              <a:t>Löslichkeit:</a:t>
            </a:r>
            <a:r>
              <a:rPr lang="de-DE" sz="2000" b="1" dirty="0" smtClean="0">
                <a:solidFill>
                  <a:srgbClr val="E83C06"/>
                </a:solidFill>
              </a:rPr>
              <a:t>				• vollständig mischbar mit Wasser, 					    nur in Lösung beständig</a:t>
            </a:r>
          </a:p>
          <a:p>
            <a:endParaRPr lang="de-DE" sz="2000" b="1" u="sng" dirty="0">
              <a:solidFill>
                <a:srgbClr val="E83C06"/>
              </a:solidFill>
            </a:endParaRPr>
          </a:p>
          <a:p>
            <a:r>
              <a:rPr lang="de-DE" sz="2000" b="1" u="sng" dirty="0" smtClean="0">
                <a:solidFill>
                  <a:srgbClr val="E83C06"/>
                </a:solidFill>
              </a:rPr>
              <a:t>pH-Wert:</a:t>
            </a:r>
            <a:r>
              <a:rPr lang="de-DE" sz="2000" dirty="0" smtClean="0">
                <a:solidFill>
                  <a:srgbClr val="E83C06"/>
                </a:solidFill>
              </a:rPr>
              <a:t>				• </a:t>
            </a:r>
            <a:r>
              <a:rPr lang="de-DE" sz="2000" b="1" dirty="0" smtClean="0">
                <a:solidFill>
                  <a:srgbClr val="E83C06"/>
                </a:solidFill>
              </a:rPr>
              <a:t>je nach Konzentration, max. 6,9</a:t>
            </a:r>
            <a:endParaRPr lang="de-DE" sz="2000" b="1" u="sng" dirty="0" smtClean="0">
              <a:solidFill>
                <a:srgbClr val="E83C06"/>
              </a:solidFill>
            </a:endParaRPr>
          </a:p>
        </p:txBody>
      </p:sp>
    </p:spTree>
    <p:extLst>
      <p:ext uri="{BB962C8B-B14F-4D97-AF65-F5344CB8AC3E}">
        <p14:creationId xmlns:p14="http://schemas.microsoft.com/office/powerpoint/2010/main" val="842796621"/>
      </p:ext>
    </p:extLst>
  </p:cSld>
  <p:clrMapOvr>
    <a:masterClrMapping/>
  </p:clrMapOvr>
  <mc:AlternateContent xmlns:mc="http://schemas.openxmlformats.org/markup-compatibility/2006" xmlns:p14="http://schemas.microsoft.com/office/powerpoint/2010/main">
    <mc:Choice Requires="p14">
      <p:transition spd="slow" p14:dur="1500">
        <p14:honeycomb/>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0" y="2637"/>
            <a:ext cx="9144000" cy="6858000"/>
          </a:xfrm>
          <a:prstGeom prst="rect">
            <a:avLst/>
          </a:prstGeom>
        </p:spPr>
      </p:pic>
      <p:sp>
        <p:nvSpPr>
          <p:cNvPr id="6" name="Textfeld 5"/>
          <p:cNvSpPr txBox="1"/>
          <p:nvPr/>
        </p:nvSpPr>
        <p:spPr>
          <a:xfrm>
            <a:off x="164300" y="836712"/>
            <a:ext cx="7704856" cy="3046988"/>
          </a:xfrm>
          <a:prstGeom prst="rect">
            <a:avLst/>
          </a:prstGeom>
          <a:noFill/>
        </p:spPr>
        <p:txBody>
          <a:bodyPr wrap="square" rtlCol="0">
            <a:spAutoFit/>
          </a:bodyPr>
          <a:lstStyle/>
          <a:p>
            <a:r>
              <a:rPr lang="de-DE" sz="2000" b="1" dirty="0" smtClean="0">
                <a:solidFill>
                  <a:srgbClr val="E83C06"/>
                </a:solidFill>
              </a:rPr>
              <a:t>Summenformel von Schwefliger Säure: </a:t>
            </a:r>
            <a:r>
              <a:rPr lang="de-DE" sz="2800" b="1" dirty="0" smtClean="0">
                <a:solidFill>
                  <a:srgbClr val="E83C06"/>
                </a:solidFill>
              </a:rPr>
              <a:t>H</a:t>
            </a:r>
            <a:r>
              <a:rPr lang="de-DE" sz="2800" b="1" baseline="-25000" dirty="0" smtClean="0">
                <a:solidFill>
                  <a:srgbClr val="E83C06"/>
                </a:solidFill>
              </a:rPr>
              <a:t>2</a:t>
            </a:r>
            <a:r>
              <a:rPr lang="de-DE" sz="2800" b="1" dirty="0" smtClean="0">
                <a:solidFill>
                  <a:srgbClr val="E83C06"/>
                </a:solidFill>
              </a:rPr>
              <a:t>SO</a:t>
            </a:r>
            <a:r>
              <a:rPr lang="de-DE" sz="2800" b="1" baseline="-25000" dirty="0" smtClean="0">
                <a:solidFill>
                  <a:srgbClr val="E83C06"/>
                </a:solidFill>
              </a:rPr>
              <a:t>3</a:t>
            </a:r>
          </a:p>
          <a:p>
            <a:endParaRPr lang="de-DE" sz="2000" baseline="-25000" dirty="0" smtClean="0">
              <a:solidFill>
                <a:srgbClr val="E83C06"/>
              </a:solidFill>
            </a:endParaRPr>
          </a:p>
          <a:p>
            <a:endParaRPr lang="de-DE" sz="2000" baseline="-25000" dirty="0">
              <a:solidFill>
                <a:srgbClr val="E83C06"/>
              </a:solidFill>
            </a:endParaRPr>
          </a:p>
          <a:p>
            <a:endParaRPr lang="de-DE" sz="2000" baseline="-25000" dirty="0" smtClean="0">
              <a:solidFill>
                <a:srgbClr val="E83C06"/>
              </a:solidFill>
            </a:endParaRPr>
          </a:p>
          <a:p>
            <a:r>
              <a:rPr lang="de-DE" sz="2000" b="1" dirty="0" smtClean="0">
                <a:solidFill>
                  <a:srgbClr val="E83C06"/>
                </a:solidFill>
              </a:rPr>
              <a:t>LEWIS-Formel von Schwefliger Säure:</a:t>
            </a:r>
            <a:r>
              <a:rPr lang="de-DE" sz="2000" dirty="0" smtClean="0">
                <a:solidFill>
                  <a:srgbClr val="E83C06"/>
                </a:solidFill>
              </a:rPr>
              <a:t> 	</a:t>
            </a:r>
            <a:r>
              <a:rPr lang="de-DE" sz="2800" b="1" dirty="0" smtClean="0">
                <a:solidFill>
                  <a:srgbClr val="E83C06"/>
                </a:solidFill>
              </a:rPr>
              <a:t>O = S</a:t>
            </a:r>
          </a:p>
          <a:p>
            <a:r>
              <a:rPr lang="de-DE" sz="2800" b="1" dirty="0">
                <a:solidFill>
                  <a:srgbClr val="E83C06"/>
                </a:solidFill>
              </a:rPr>
              <a:t>	</a:t>
            </a:r>
            <a:r>
              <a:rPr lang="de-DE" sz="2800" b="1" dirty="0" smtClean="0">
                <a:solidFill>
                  <a:srgbClr val="E83C06"/>
                </a:solidFill>
              </a:rPr>
              <a:t>				</a:t>
            </a:r>
            <a:r>
              <a:rPr lang="de-DE" sz="2800" b="1" dirty="0" smtClean="0">
                <a:solidFill>
                  <a:srgbClr val="E83C06"/>
                </a:solidFill>
              </a:rPr>
              <a:t>HO</a:t>
            </a:r>
            <a:r>
              <a:rPr lang="de-DE" sz="2800" b="1" dirty="0" smtClean="0">
                <a:solidFill>
                  <a:srgbClr val="E83C06"/>
                </a:solidFill>
              </a:rPr>
              <a:t>	OH</a:t>
            </a:r>
            <a:endParaRPr lang="de-DE" sz="2800" b="1" dirty="0">
              <a:solidFill>
                <a:srgbClr val="E83C06"/>
              </a:solidFill>
            </a:endParaRPr>
          </a:p>
          <a:p>
            <a:endParaRPr lang="de-DE" sz="2800" b="1" dirty="0" smtClean="0">
              <a:solidFill>
                <a:srgbClr val="E83C06"/>
              </a:solidFill>
            </a:endParaRPr>
          </a:p>
          <a:p>
            <a:r>
              <a:rPr lang="de-DE" sz="2800" b="1" dirty="0" smtClean="0">
                <a:solidFill>
                  <a:srgbClr val="E83C06"/>
                </a:solidFill>
              </a:rPr>
              <a:t>Ein 3D-Modell:</a:t>
            </a:r>
            <a:endParaRPr lang="de-DE" sz="2000" dirty="0" smtClean="0">
              <a:solidFill>
                <a:srgbClr val="E83C06"/>
              </a:solidFill>
            </a:endParaRPr>
          </a:p>
          <a:p>
            <a:endParaRPr lang="de-DE" baseline="-25000" dirty="0"/>
          </a:p>
        </p:txBody>
      </p:sp>
      <p:cxnSp>
        <p:nvCxnSpPr>
          <p:cNvPr id="8" name="Gerade Verbindung 7"/>
          <p:cNvCxnSpPr/>
          <p:nvPr/>
        </p:nvCxnSpPr>
        <p:spPr>
          <a:xfrm>
            <a:off x="5580112" y="2276872"/>
            <a:ext cx="216024" cy="144016"/>
          </a:xfrm>
          <a:prstGeom prst="line">
            <a:avLst/>
          </a:prstGeom>
          <a:ln w="28575">
            <a:solidFill>
              <a:srgbClr val="E83C06"/>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flipV="1">
            <a:off x="5261046" y="2276872"/>
            <a:ext cx="144016" cy="144016"/>
          </a:xfrm>
          <a:prstGeom prst="line">
            <a:avLst/>
          </a:prstGeom>
          <a:ln w="28575">
            <a:solidFill>
              <a:srgbClr val="E83C06"/>
            </a:solidFill>
          </a:ln>
        </p:spPr>
        <p:style>
          <a:lnRef idx="1">
            <a:schemeClr val="accent1"/>
          </a:lnRef>
          <a:fillRef idx="0">
            <a:schemeClr val="accent1"/>
          </a:fillRef>
          <a:effectRef idx="0">
            <a:schemeClr val="accent1"/>
          </a:effectRef>
          <a:fontRef idx="minor">
            <a:schemeClr val="tx1"/>
          </a:fontRef>
        </p:style>
      </p:cxnSp>
      <p:pic>
        <p:nvPicPr>
          <p:cNvPr id="23" name="Grafik 22"/>
          <p:cNvPicPr>
            <a:picLocks noChangeAspect="1"/>
          </p:cNvPicPr>
          <p:nvPr/>
        </p:nvPicPr>
        <p:blipFill>
          <a:blip r:embed="rId4">
            <a:extLst>
              <a:ext uri="{BEBA8EAE-BF5A-486C-A8C5-ECC9F3942E4B}">
                <a14:imgProps xmlns:a14="http://schemas.microsoft.com/office/drawing/2010/main">
                  <a14:imgLayer r:embed="rId5">
                    <a14:imgEffect>
                      <a14:backgroundRemoval t="0" b="100000" l="0" r="100000">
                        <a14:foregroundMark x1="53500" y1="24828" x2="49500" y2="16552"/>
                        <a14:foregroundMark x1="49000" y1="15172" x2="52000" y2="6897"/>
                        <a14:foregroundMark x1="53000" y1="6207" x2="60000" y2="5517"/>
                        <a14:foregroundMark x1="72500" y1="77241" x2="78000" y2="80000"/>
                        <a14:foregroundMark x1="92000" y1="60690" x2="91000" y2="56552"/>
                        <a14:foregroundMark x1="92500" y1="54483" x2="94500" y2="53793"/>
                        <a14:foregroundMark x1="96500" y1="55862" x2="97500" y2="57931"/>
                        <a14:foregroundMark x1="88500" y1="78621" x2="91000" y2="85517"/>
                        <a14:foregroundMark x1="36500" y1="77241" x2="25000" y2="82069"/>
                        <a14:foregroundMark x1="22500" y1="87586" x2="21000" y2="92414"/>
                        <a14:foregroundMark x1="8500" y1="69655" x2="6500" y2="61379"/>
                        <a14:foregroundMark x1="7500" y1="59310" x2="11000" y2="66897"/>
                        <a14:foregroundMark x1="3000" y1="57241" x2="2000" y2="53793"/>
                        <a14:foregroundMark x1="6000" y1="53103" x2="6000" y2="53103"/>
                      </a14:backgroundRemoval>
                    </a14:imgEffect>
                  </a14:imgLayer>
                </a14:imgProps>
              </a:ext>
              <a:ext uri="{28A0092B-C50C-407E-A947-70E740481C1C}">
                <a14:useLocalDpi xmlns:a14="http://schemas.microsoft.com/office/drawing/2010/main" val="0"/>
              </a:ext>
            </a:extLst>
          </a:blip>
          <a:stretch>
            <a:fillRect/>
          </a:stretch>
        </p:blipFill>
        <p:spPr>
          <a:xfrm>
            <a:off x="3082178" y="3645024"/>
            <a:ext cx="2979643" cy="2160240"/>
          </a:xfrm>
          <a:prstGeom prst="rect">
            <a:avLst/>
          </a:prstGeom>
        </p:spPr>
      </p:pic>
      <p:sp>
        <p:nvSpPr>
          <p:cNvPr id="24" name="Textfeld 23"/>
          <p:cNvSpPr txBox="1"/>
          <p:nvPr/>
        </p:nvSpPr>
        <p:spPr>
          <a:xfrm>
            <a:off x="4205977" y="3310204"/>
            <a:ext cx="1188132" cy="369332"/>
          </a:xfrm>
          <a:prstGeom prst="rect">
            <a:avLst/>
          </a:prstGeom>
          <a:noFill/>
        </p:spPr>
        <p:txBody>
          <a:bodyPr wrap="square" rtlCol="0">
            <a:spAutoFit/>
          </a:bodyPr>
          <a:lstStyle/>
          <a:p>
            <a:r>
              <a:rPr lang="de-DE" b="1" dirty="0" smtClean="0">
                <a:solidFill>
                  <a:srgbClr val="E83C06"/>
                </a:solidFill>
              </a:rPr>
              <a:t>Sauerstoff</a:t>
            </a:r>
            <a:endParaRPr lang="de-DE" b="1" dirty="0">
              <a:solidFill>
                <a:srgbClr val="E83C06"/>
              </a:solidFill>
            </a:endParaRPr>
          </a:p>
        </p:txBody>
      </p:sp>
      <p:sp>
        <p:nvSpPr>
          <p:cNvPr id="25" name="Textfeld 24"/>
          <p:cNvSpPr txBox="1"/>
          <p:nvPr/>
        </p:nvSpPr>
        <p:spPr>
          <a:xfrm>
            <a:off x="5672911" y="5622994"/>
            <a:ext cx="1188132" cy="369332"/>
          </a:xfrm>
          <a:prstGeom prst="rect">
            <a:avLst/>
          </a:prstGeom>
          <a:noFill/>
        </p:spPr>
        <p:txBody>
          <a:bodyPr wrap="square" rtlCol="0">
            <a:spAutoFit/>
          </a:bodyPr>
          <a:lstStyle/>
          <a:p>
            <a:r>
              <a:rPr lang="de-DE" b="1" dirty="0" smtClean="0">
                <a:solidFill>
                  <a:srgbClr val="E83C06"/>
                </a:solidFill>
              </a:rPr>
              <a:t>Sauerstoff</a:t>
            </a:r>
            <a:endParaRPr lang="de-DE" b="1" dirty="0">
              <a:solidFill>
                <a:srgbClr val="E83C06"/>
              </a:solidFill>
            </a:endParaRPr>
          </a:p>
        </p:txBody>
      </p:sp>
      <p:sp>
        <p:nvSpPr>
          <p:cNvPr id="26" name="Textfeld 25"/>
          <p:cNvSpPr txBox="1"/>
          <p:nvPr/>
        </p:nvSpPr>
        <p:spPr>
          <a:xfrm>
            <a:off x="2488112" y="5636276"/>
            <a:ext cx="1188132" cy="369332"/>
          </a:xfrm>
          <a:prstGeom prst="rect">
            <a:avLst/>
          </a:prstGeom>
          <a:noFill/>
        </p:spPr>
        <p:txBody>
          <a:bodyPr wrap="square" rtlCol="0">
            <a:spAutoFit/>
          </a:bodyPr>
          <a:lstStyle/>
          <a:p>
            <a:r>
              <a:rPr lang="de-DE" b="1" dirty="0" smtClean="0">
                <a:solidFill>
                  <a:srgbClr val="E83C06"/>
                </a:solidFill>
              </a:rPr>
              <a:t>Sauerstoff</a:t>
            </a:r>
            <a:endParaRPr lang="de-DE" b="1" dirty="0">
              <a:solidFill>
                <a:srgbClr val="E83C06"/>
              </a:solidFill>
            </a:endParaRPr>
          </a:p>
        </p:txBody>
      </p:sp>
      <p:sp>
        <p:nvSpPr>
          <p:cNvPr id="27" name="Textfeld 26"/>
          <p:cNvSpPr txBox="1"/>
          <p:nvPr/>
        </p:nvSpPr>
        <p:spPr>
          <a:xfrm>
            <a:off x="5607731" y="4355812"/>
            <a:ext cx="1318491" cy="369332"/>
          </a:xfrm>
          <a:prstGeom prst="rect">
            <a:avLst/>
          </a:prstGeom>
          <a:noFill/>
        </p:spPr>
        <p:txBody>
          <a:bodyPr wrap="square" rtlCol="0">
            <a:spAutoFit/>
          </a:bodyPr>
          <a:lstStyle/>
          <a:p>
            <a:r>
              <a:rPr lang="de-DE" b="1" dirty="0" smtClean="0">
                <a:solidFill>
                  <a:srgbClr val="E83C06"/>
                </a:solidFill>
              </a:rPr>
              <a:t>Wasserstoff</a:t>
            </a:r>
            <a:endParaRPr lang="de-DE" b="1" dirty="0">
              <a:solidFill>
                <a:srgbClr val="E83C06"/>
              </a:solidFill>
            </a:endParaRPr>
          </a:p>
        </p:txBody>
      </p:sp>
      <p:sp>
        <p:nvSpPr>
          <p:cNvPr id="28" name="Textfeld 27"/>
          <p:cNvSpPr txBox="1"/>
          <p:nvPr/>
        </p:nvSpPr>
        <p:spPr>
          <a:xfrm>
            <a:off x="2123728" y="4323546"/>
            <a:ext cx="1318491" cy="369332"/>
          </a:xfrm>
          <a:prstGeom prst="rect">
            <a:avLst/>
          </a:prstGeom>
          <a:noFill/>
        </p:spPr>
        <p:txBody>
          <a:bodyPr wrap="square" rtlCol="0">
            <a:spAutoFit/>
          </a:bodyPr>
          <a:lstStyle/>
          <a:p>
            <a:r>
              <a:rPr lang="de-DE" b="1" dirty="0" smtClean="0">
                <a:solidFill>
                  <a:srgbClr val="E83C06"/>
                </a:solidFill>
              </a:rPr>
              <a:t>Wasserstoff</a:t>
            </a:r>
            <a:endParaRPr lang="de-DE" b="1" dirty="0">
              <a:solidFill>
                <a:srgbClr val="E83C06"/>
              </a:solidFill>
            </a:endParaRPr>
          </a:p>
        </p:txBody>
      </p:sp>
      <p:sp>
        <p:nvSpPr>
          <p:cNvPr id="29" name="Textfeld 28"/>
          <p:cNvSpPr txBox="1"/>
          <p:nvPr/>
        </p:nvSpPr>
        <p:spPr>
          <a:xfrm>
            <a:off x="4236504" y="5451610"/>
            <a:ext cx="1127077" cy="369332"/>
          </a:xfrm>
          <a:prstGeom prst="rect">
            <a:avLst/>
          </a:prstGeom>
          <a:noFill/>
        </p:spPr>
        <p:txBody>
          <a:bodyPr wrap="square" rtlCol="0">
            <a:spAutoFit/>
          </a:bodyPr>
          <a:lstStyle/>
          <a:p>
            <a:r>
              <a:rPr lang="de-DE" b="1" dirty="0" smtClean="0">
                <a:solidFill>
                  <a:srgbClr val="E83C06"/>
                </a:solidFill>
              </a:rPr>
              <a:t>Schwefel</a:t>
            </a:r>
            <a:endParaRPr lang="de-DE" b="1" dirty="0">
              <a:solidFill>
                <a:srgbClr val="E83C06"/>
              </a:solidFill>
            </a:endParaRPr>
          </a:p>
        </p:txBody>
      </p:sp>
    </p:spTree>
    <p:extLst>
      <p:ext uri="{BB962C8B-B14F-4D97-AF65-F5344CB8AC3E}">
        <p14:creationId xmlns:p14="http://schemas.microsoft.com/office/powerpoint/2010/main" val="2179421566"/>
      </p:ext>
    </p:extLst>
  </p:cSld>
  <p:clrMapOvr>
    <a:masterClrMapping/>
  </p:clrMapOvr>
  <mc:AlternateContent xmlns:mc="http://schemas.openxmlformats.org/markup-compatibility/2006" xmlns:p14="http://schemas.microsoft.com/office/powerpoint/2010/main">
    <mc:Choice Requires="p14">
      <p:transition spd="slow" p14:dur="15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25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out)">
                                      <p:cBhvr>
                                        <p:cTn id="7" dur="1000"/>
                                        <p:tgtEl>
                                          <p:spTgt spid="6">
                                            <p:txEl>
                                              <p:pRg st="0" end="0"/>
                                            </p:txEl>
                                          </p:spTgt>
                                        </p:tgtEl>
                                      </p:cBhvr>
                                    </p:animEffect>
                                  </p:childTnLst>
                                </p:cTn>
                              </p:par>
                            </p:childTnLst>
                          </p:cTn>
                        </p:par>
                        <p:par>
                          <p:cTn id="8" fill="hold">
                            <p:stCondLst>
                              <p:cond delay="1250"/>
                            </p:stCondLst>
                            <p:childTnLst>
                              <p:par>
                                <p:cTn id="9" presetID="6" presetClass="entr" presetSubtype="32" fill="hold" nodeType="afterEffect">
                                  <p:stCondLst>
                                    <p:cond delay="750"/>
                                  </p:stCondLst>
                                  <p:childTnLst>
                                    <p:set>
                                      <p:cBhvr>
                                        <p:cTn id="10" dur="1" fill="hold">
                                          <p:stCondLst>
                                            <p:cond delay="0"/>
                                          </p:stCondLst>
                                        </p:cTn>
                                        <p:tgtEl>
                                          <p:spTgt spid="6">
                                            <p:txEl>
                                              <p:pRg st="4" end="4"/>
                                            </p:txEl>
                                          </p:spTgt>
                                        </p:tgtEl>
                                        <p:attrNameLst>
                                          <p:attrName>style.visibility</p:attrName>
                                        </p:attrNameLst>
                                      </p:cBhvr>
                                      <p:to>
                                        <p:strVal val="visible"/>
                                      </p:to>
                                    </p:set>
                                    <p:animEffect transition="in" filter="circle(out)">
                                      <p:cBhvr>
                                        <p:cTn id="11" dur="1000"/>
                                        <p:tgtEl>
                                          <p:spTgt spid="6">
                                            <p:txEl>
                                              <p:pRg st="4" end="4"/>
                                            </p:txEl>
                                          </p:spTgt>
                                        </p:tgtEl>
                                      </p:cBhvr>
                                    </p:animEffect>
                                  </p:childTnLst>
                                </p:cTn>
                              </p:par>
                              <p:par>
                                <p:cTn id="12" presetID="6" presetClass="entr" presetSubtype="32" fill="hold" nodeType="withEffect">
                                  <p:stCondLst>
                                    <p:cond delay="750"/>
                                  </p:stCondLst>
                                  <p:childTnLst>
                                    <p:set>
                                      <p:cBhvr>
                                        <p:cTn id="13" dur="1" fill="hold">
                                          <p:stCondLst>
                                            <p:cond delay="0"/>
                                          </p:stCondLst>
                                        </p:cTn>
                                        <p:tgtEl>
                                          <p:spTgt spid="6">
                                            <p:txEl>
                                              <p:pRg st="5" end="5"/>
                                            </p:txEl>
                                          </p:spTgt>
                                        </p:tgtEl>
                                        <p:attrNameLst>
                                          <p:attrName>style.visibility</p:attrName>
                                        </p:attrNameLst>
                                      </p:cBhvr>
                                      <p:to>
                                        <p:strVal val="visible"/>
                                      </p:to>
                                    </p:set>
                                    <p:animEffect transition="in" filter="circle(out)">
                                      <p:cBhvr>
                                        <p:cTn id="14" dur="1000"/>
                                        <p:tgtEl>
                                          <p:spTgt spid="6">
                                            <p:txEl>
                                              <p:pRg st="5" end="5"/>
                                            </p:txEl>
                                          </p:spTgt>
                                        </p:tgtEl>
                                      </p:cBhvr>
                                    </p:animEffect>
                                  </p:childTnLst>
                                </p:cTn>
                              </p:par>
                              <p:par>
                                <p:cTn id="15" presetID="6" presetClass="entr" presetSubtype="32" fill="hold" nodeType="withEffect">
                                  <p:stCondLst>
                                    <p:cond delay="750"/>
                                  </p:stCondLst>
                                  <p:childTnLst>
                                    <p:set>
                                      <p:cBhvr>
                                        <p:cTn id="16" dur="1" fill="hold">
                                          <p:stCondLst>
                                            <p:cond delay="0"/>
                                          </p:stCondLst>
                                        </p:cTn>
                                        <p:tgtEl>
                                          <p:spTgt spid="6">
                                            <p:txEl>
                                              <p:pRg st="7" end="7"/>
                                            </p:txEl>
                                          </p:spTgt>
                                        </p:tgtEl>
                                        <p:attrNameLst>
                                          <p:attrName>style.visibility</p:attrName>
                                        </p:attrNameLst>
                                      </p:cBhvr>
                                      <p:to>
                                        <p:strVal val="visible"/>
                                      </p:to>
                                    </p:set>
                                    <p:animEffect transition="in" filter="circle(out)">
                                      <p:cBhvr>
                                        <p:cTn id="17" dur="1000"/>
                                        <p:tgtEl>
                                          <p:spTgt spid="6">
                                            <p:txEl>
                                              <p:pRg st="7" end="7"/>
                                            </p:txEl>
                                          </p:spTgt>
                                        </p:tgtEl>
                                      </p:cBhvr>
                                    </p:animEffect>
                                  </p:childTnLst>
                                </p:cTn>
                              </p:par>
                              <p:par>
                                <p:cTn id="18" presetID="6" presetClass="entr" presetSubtype="32" fill="hold" nodeType="withEffect">
                                  <p:stCondLst>
                                    <p:cond delay="750"/>
                                  </p:stCondLst>
                                  <p:childTnLst>
                                    <p:set>
                                      <p:cBhvr>
                                        <p:cTn id="19" dur="1" fill="hold">
                                          <p:stCondLst>
                                            <p:cond delay="0"/>
                                          </p:stCondLst>
                                        </p:cTn>
                                        <p:tgtEl>
                                          <p:spTgt spid="9"/>
                                        </p:tgtEl>
                                        <p:attrNameLst>
                                          <p:attrName>style.visibility</p:attrName>
                                        </p:attrNameLst>
                                      </p:cBhvr>
                                      <p:to>
                                        <p:strVal val="visible"/>
                                      </p:to>
                                    </p:set>
                                    <p:animEffect transition="in" filter="circle(out)">
                                      <p:cBhvr>
                                        <p:cTn id="20" dur="1000"/>
                                        <p:tgtEl>
                                          <p:spTgt spid="9"/>
                                        </p:tgtEl>
                                      </p:cBhvr>
                                    </p:animEffect>
                                  </p:childTnLst>
                                </p:cTn>
                              </p:par>
                              <p:par>
                                <p:cTn id="21" presetID="6" presetClass="entr" presetSubtype="32" fill="hold" nodeType="withEffect">
                                  <p:stCondLst>
                                    <p:cond delay="750"/>
                                  </p:stCondLst>
                                  <p:childTnLst>
                                    <p:set>
                                      <p:cBhvr>
                                        <p:cTn id="22" dur="1" fill="hold">
                                          <p:stCondLst>
                                            <p:cond delay="0"/>
                                          </p:stCondLst>
                                        </p:cTn>
                                        <p:tgtEl>
                                          <p:spTgt spid="8"/>
                                        </p:tgtEl>
                                        <p:attrNameLst>
                                          <p:attrName>style.visibility</p:attrName>
                                        </p:attrNameLst>
                                      </p:cBhvr>
                                      <p:to>
                                        <p:strVal val="visible"/>
                                      </p:to>
                                    </p:set>
                                    <p:animEffect transition="in" filter="circle(out)">
                                      <p:cBhvr>
                                        <p:cTn id="23" dur="1000"/>
                                        <p:tgtEl>
                                          <p:spTgt spid="8"/>
                                        </p:tgtEl>
                                      </p:cBhvr>
                                    </p:animEffect>
                                  </p:childTnLst>
                                </p:cTn>
                              </p:par>
                            </p:childTnLst>
                          </p:cTn>
                        </p:par>
                        <p:par>
                          <p:cTn id="24" fill="hold">
                            <p:stCondLst>
                              <p:cond delay="3000"/>
                            </p:stCondLst>
                            <p:childTnLst>
                              <p:par>
                                <p:cTn id="25" presetID="16" presetClass="entr" presetSubtype="37" fill="hold" nodeType="afterEffect">
                                  <p:stCondLst>
                                    <p:cond delay="750"/>
                                  </p:stCondLst>
                                  <p:childTnLst>
                                    <p:set>
                                      <p:cBhvr>
                                        <p:cTn id="26" dur="1" fill="hold">
                                          <p:stCondLst>
                                            <p:cond delay="0"/>
                                          </p:stCondLst>
                                        </p:cTn>
                                        <p:tgtEl>
                                          <p:spTgt spid="23"/>
                                        </p:tgtEl>
                                        <p:attrNameLst>
                                          <p:attrName>style.visibility</p:attrName>
                                        </p:attrNameLst>
                                      </p:cBhvr>
                                      <p:to>
                                        <p:strVal val="visible"/>
                                      </p:to>
                                    </p:set>
                                    <p:animEffect transition="in" filter="barn(outVertical)">
                                      <p:cBhvr>
                                        <p:cTn id="27" dur="500"/>
                                        <p:tgtEl>
                                          <p:spTgt spid="23"/>
                                        </p:tgtEl>
                                      </p:cBhvr>
                                    </p:animEffect>
                                  </p:childTnLst>
                                </p:cTn>
                              </p:par>
                              <p:par>
                                <p:cTn id="28" presetID="22" presetClass="entr" presetSubtype="4" fill="hold" nodeType="withEffect">
                                  <p:stCondLst>
                                    <p:cond delay="750"/>
                                  </p:stCondLst>
                                  <p:childTnLst>
                                    <p:set>
                                      <p:cBhvr>
                                        <p:cTn id="29" dur="1" fill="hold">
                                          <p:stCondLst>
                                            <p:cond delay="0"/>
                                          </p:stCondLst>
                                        </p:cTn>
                                        <p:tgtEl>
                                          <p:spTgt spid="24">
                                            <p:txEl>
                                              <p:pRg st="0" end="0"/>
                                            </p:txEl>
                                          </p:spTgt>
                                        </p:tgtEl>
                                        <p:attrNameLst>
                                          <p:attrName>style.visibility</p:attrName>
                                        </p:attrNameLst>
                                      </p:cBhvr>
                                      <p:to>
                                        <p:strVal val="visible"/>
                                      </p:to>
                                    </p:set>
                                    <p:animEffect transition="in" filter="wipe(down)">
                                      <p:cBhvr>
                                        <p:cTn id="30" dur="500"/>
                                        <p:tgtEl>
                                          <p:spTgt spid="24">
                                            <p:txEl>
                                              <p:pRg st="0" end="0"/>
                                            </p:txEl>
                                          </p:spTgt>
                                        </p:tgtEl>
                                      </p:cBhvr>
                                    </p:animEffect>
                                  </p:childTnLst>
                                </p:cTn>
                              </p:par>
                              <p:par>
                                <p:cTn id="31" presetID="22" presetClass="entr" presetSubtype="8" fill="hold" grpId="0" nodeType="withEffect">
                                  <p:stCondLst>
                                    <p:cond delay="750"/>
                                  </p:stCondLst>
                                  <p:childTnLst>
                                    <p:set>
                                      <p:cBhvr>
                                        <p:cTn id="32" dur="1" fill="hold">
                                          <p:stCondLst>
                                            <p:cond delay="0"/>
                                          </p:stCondLst>
                                        </p:cTn>
                                        <p:tgtEl>
                                          <p:spTgt spid="27"/>
                                        </p:tgtEl>
                                        <p:attrNameLst>
                                          <p:attrName>style.visibility</p:attrName>
                                        </p:attrNameLst>
                                      </p:cBhvr>
                                      <p:to>
                                        <p:strVal val="visible"/>
                                      </p:to>
                                    </p:set>
                                    <p:animEffect transition="in" filter="wipe(left)">
                                      <p:cBhvr>
                                        <p:cTn id="33" dur="500"/>
                                        <p:tgtEl>
                                          <p:spTgt spid="27"/>
                                        </p:tgtEl>
                                      </p:cBhvr>
                                    </p:animEffect>
                                  </p:childTnLst>
                                </p:cTn>
                              </p:par>
                              <p:par>
                                <p:cTn id="34" presetID="22" presetClass="entr" presetSubtype="8" fill="hold" grpId="0" nodeType="withEffect">
                                  <p:stCondLst>
                                    <p:cond delay="750"/>
                                  </p:stCondLst>
                                  <p:childTnLst>
                                    <p:set>
                                      <p:cBhvr>
                                        <p:cTn id="35" dur="1" fill="hold">
                                          <p:stCondLst>
                                            <p:cond delay="0"/>
                                          </p:stCondLst>
                                        </p:cTn>
                                        <p:tgtEl>
                                          <p:spTgt spid="25"/>
                                        </p:tgtEl>
                                        <p:attrNameLst>
                                          <p:attrName>style.visibility</p:attrName>
                                        </p:attrNameLst>
                                      </p:cBhvr>
                                      <p:to>
                                        <p:strVal val="visible"/>
                                      </p:to>
                                    </p:set>
                                    <p:animEffect transition="in" filter="wipe(left)">
                                      <p:cBhvr>
                                        <p:cTn id="36" dur="500"/>
                                        <p:tgtEl>
                                          <p:spTgt spid="25"/>
                                        </p:tgtEl>
                                      </p:cBhvr>
                                    </p:animEffect>
                                  </p:childTnLst>
                                </p:cTn>
                              </p:par>
                              <p:par>
                                <p:cTn id="37" presetID="22" presetClass="entr" presetSubtype="2" fill="hold" grpId="0" nodeType="withEffect">
                                  <p:stCondLst>
                                    <p:cond delay="750"/>
                                  </p:stCondLst>
                                  <p:childTnLst>
                                    <p:set>
                                      <p:cBhvr>
                                        <p:cTn id="38" dur="1" fill="hold">
                                          <p:stCondLst>
                                            <p:cond delay="0"/>
                                          </p:stCondLst>
                                        </p:cTn>
                                        <p:tgtEl>
                                          <p:spTgt spid="26"/>
                                        </p:tgtEl>
                                        <p:attrNameLst>
                                          <p:attrName>style.visibility</p:attrName>
                                        </p:attrNameLst>
                                      </p:cBhvr>
                                      <p:to>
                                        <p:strVal val="visible"/>
                                      </p:to>
                                    </p:set>
                                    <p:animEffect transition="in" filter="wipe(right)">
                                      <p:cBhvr>
                                        <p:cTn id="39" dur="500"/>
                                        <p:tgtEl>
                                          <p:spTgt spid="26"/>
                                        </p:tgtEl>
                                      </p:cBhvr>
                                    </p:animEffect>
                                  </p:childTnLst>
                                </p:cTn>
                              </p:par>
                              <p:par>
                                <p:cTn id="40" presetID="22" presetClass="entr" presetSubtype="1" fill="hold" grpId="0" nodeType="withEffect">
                                  <p:stCondLst>
                                    <p:cond delay="750"/>
                                  </p:stCondLst>
                                  <p:childTnLst>
                                    <p:set>
                                      <p:cBhvr>
                                        <p:cTn id="41" dur="1" fill="hold">
                                          <p:stCondLst>
                                            <p:cond delay="0"/>
                                          </p:stCondLst>
                                        </p:cTn>
                                        <p:tgtEl>
                                          <p:spTgt spid="29"/>
                                        </p:tgtEl>
                                        <p:attrNameLst>
                                          <p:attrName>style.visibility</p:attrName>
                                        </p:attrNameLst>
                                      </p:cBhvr>
                                      <p:to>
                                        <p:strVal val="visible"/>
                                      </p:to>
                                    </p:set>
                                    <p:animEffect transition="in" filter="wipe(up)">
                                      <p:cBhvr>
                                        <p:cTn id="42" dur="500"/>
                                        <p:tgtEl>
                                          <p:spTgt spid="29"/>
                                        </p:tgtEl>
                                      </p:cBhvr>
                                    </p:animEffect>
                                  </p:childTnLst>
                                </p:cTn>
                              </p:par>
                              <p:par>
                                <p:cTn id="43" presetID="22" presetClass="entr" presetSubtype="2" fill="hold" grpId="0" nodeType="withEffect">
                                  <p:stCondLst>
                                    <p:cond delay="750"/>
                                  </p:stCondLst>
                                  <p:childTnLst>
                                    <p:set>
                                      <p:cBhvr>
                                        <p:cTn id="44" dur="1" fill="hold">
                                          <p:stCondLst>
                                            <p:cond delay="0"/>
                                          </p:stCondLst>
                                        </p:cTn>
                                        <p:tgtEl>
                                          <p:spTgt spid="28"/>
                                        </p:tgtEl>
                                        <p:attrNameLst>
                                          <p:attrName>style.visibility</p:attrName>
                                        </p:attrNameLst>
                                      </p:cBhvr>
                                      <p:to>
                                        <p:strVal val="visible"/>
                                      </p:to>
                                    </p:set>
                                    <p:animEffect transition="in" filter="wipe(right)">
                                      <p:cBhvr>
                                        <p:cTn id="45"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Rechteck 4"/>
          <p:cNvSpPr/>
          <p:nvPr/>
        </p:nvSpPr>
        <p:spPr>
          <a:xfrm>
            <a:off x="2068755" y="116632"/>
            <a:ext cx="5006499" cy="70788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de-DE" sz="4000" b="1" cap="all" spc="0" dirty="0" smtClean="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GHS-Kennzeichnung</a:t>
            </a:r>
            <a:endParaRPr lang="de-DE" sz="4000" b="1" cap="all" spc="0" dirty="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graphicFrame>
        <p:nvGraphicFramePr>
          <p:cNvPr id="7" name="Tabelle 6"/>
          <p:cNvGraphicFramePr>
            <a:graphicFrameLocks noGrp="1"/>
          </p:cNvGraphicFramePr>
          <p:nvPr>
            <p:extLst>
              <p:ext uri="{D42A27DB-BD31-4B8C-83A1-F6EECF244321}">
                <p14:modId xmlns:p14="http://schemas.microsoft.com/office/powerpoint/2010/main" val="2390765282"/>
              </p:ext>
            </p:extLst>
          </p:nvPr>
        </p:nvGraphicFramePr>
        <p:xfrm>
          <a:off x="575560" y="1106088"/>
          <a:ext cx="7992888" cy="5550246"/>
        </p:xfrm>
        <a:graphic>
          <a:graphicData uri="http://schemas.openxmlformats.org/drawingml/2006/table">
            <a:tbl>
              <a:tblPr firstRow="1" bandRow="1">
                <a:tableStyleId>{5C22544A-7EE6-4342-B048-85BDC9FD1C3A}</a:tableStyleId>
              </a:tblPr>
              <a:tblGrid>
                <a:gridCol w="3996444"/>
                <a:gridCol w="3996444"/>
              </a:tblGrid>
              <a:tr h="608022">
                <a:tc>
                  <a:txBody>
                    <a:bodyPr/>
                    <a:lstStyle/>
                    <a:p>
                      <a:r>
                        <a:rPr lang="de-DE" dirty="0" smtClean="0"/>
                        <a:t>GHS-</a:t>
                      </a:r>
                      <a:r>
                        <a:rPr lang="de-DE" dirty="0" err="1" smtClean="0"/>
                        <a:t>Gefahrenstoffennzeichnung</a:t>
                      </a:r>
                      <a:r>
                        <a:rPr lang="de-DE" dirty="0" smtClean="0"/>
                        <a:t> &amp;</a:t>
                      </a:r>
                    </a:p>
                    <a:p>
                      <a:r>
                        <a:rPr lang="de-DE" dirty="0" smtClean="0"/>
                        <a:t>EU-Gefahrenstoffkennzeichnung </a:t>
                      </a:r>
                    </a:p>
                    <a:p>
                      <a:r>
                        <a:rPr lang="de-DE" dirty="0" smtClean="0"/>
                        <a:t>(H-P</a:t>
                      </a:r>
                      <a:r>
                        <a:rPr lang="de-DE" baseline="0" dirty="0" smtClean="0"/>
                        <a:t> &amp; </a:t>
                      </a:r>
                      <a:r>
                        <a:rPr lang="de-DE" dirty="0" smtClean="0"/>
                        <a:t>R-S-Sätze)</a:t>
                      </a:r>
                    </a:p>
                    <a:p>
                      <a:r>
                        <a:rPr lang="de-DE" sz="1050" dirty="0" smtClean="0"/>
                        <a:t>(Gefahren-</a:t>
                      </a:r>
                      <a:r>
                        <a:rPr lang="de-DE" sz="1050" baseline="0" dirty="0" smtClean="0"/>
                        <a:t> und</a:t>
                      </a:r>
                      <a:r>
                        <a:rPr lang="de-DE" sz="1050" dirty="0" smtClean="0"/>
                        <a:t> Sicherheitshinweise &amp; Risiko-</a:t>
                      </a:r>
                      <a:r>
                        <a:rPr lang="de-DE" sz="1050" baseline="0" dirty="0" smtClean="0"/>
                        <a:t> und Sicherheitssätze)</a:t>
                      </a:r>
                      <a:endParaRPr lang="de-DE" sz="1050" dirty="0"/>
                    </a:p>
                  </a:txBody>
                  <a:tcPr/>
                </a:tc>
                <a:tc>
                  <a:txBody>
                    <a:bodyPr/>
                    <a:lstStyle/>
                    <a:p>
                      <a:r>
                        <a:rPr lang="de-DE" dirty="0" smtClean="0"/>
                        <a:t>Bedeutungen</a:t>
                      </a:r>
                      <a:endParaRPr lang="de-DE" dirty="0"/>
                    </a:p>
                  </a:txBody>
                  <a:tcPr/>
                </a:tc>
              </a:tr>
              <a:tr h="608022">
                <a:tc>
                  <a:txBody>
                    <a:bodyPr/>
                    <a:lstStyle/>
                    <a:p>
                      <a:r>
                        <a:rPr lang="de-DE" sz="1200" dirty="0" smtClean="0"/>
                        <a:t>H332, H314</a:t>
                      </a:r>
                      <a:endParaRPr lang="de-DE" sz="1200" dirty="0"/>
                    </a:p>
                  </a:txBody>
                  <a:tcPr/>
                </a:tc>
                <a:tc>
                  <a:txBody>
                    <a:bodyPr/>
                    <a:lstStyle/>
                    <a:p>
                      <a:r>
                        <a:rPr lang="de-DE" sz="1200" dirty="0" smtClean="0"/>
                        <a:t>Gesundheitsschädlich</a:t>
                      </a:r>
                      <a:r>
                        <a:rPr lang="de-DE" sz="1200" baseline="0" dirty="0" smtClean="0"/>
                        <a:t> beim einatmen, verursacht schwere Verätzungen der Haut und Augenschäden</a:t>
                      </a:r>
                      <a:endParaRPr lang="de-DE" sz="1200" dirty="0"/>
                    </a:p>
                  </a:txBody>
                  <a:tcPr/>
                </a:tc>
              </a:tr>
              <a:tr h="608022">
                <a:tc>
                  <a:txBody>
                    <a:bodyPr/>
                    <a:lstStyle/>
                    <a:p>
                      <a:r>
                        <a:rPr lang="de-DE" sz="1200" dirty="0" smtClean="0"/>
                        <a:t>P260-301,P330, P331-303, P361, P353-305, P351, P338-405-501</a:t>
                      </a:r>
                      <a:r>
                        <a:rPr lang="de-DE" sz="1200" baseline="0" dirty="0" smtClean="0"/>
                        <a:t> </a:t>
                      </a:r>
                      <a:endParaRPr lang="de-DE" sz="1200" dirty="0"/>
                    </a:p>
                  </a:txBody>
                  <a:tcPr/>
                </a:tc>
                <a:tc>
                  <a:txBody>
                    <a:bodyPr/>
                    <a:lstStyle/>
                    <a:p>
                      <a:r>
                        <a:rPr lang="de-DE" sz="1050" dirty="0" smtClean="0"/>
                        <a:t>Den Kontakt jeglicher Art mit der Substanz vermeiden</a:t>
                      </a:r>
                      <a:r>
                        <a:rPr lang="de-DE" sz="1050" baseline="0" dirty="0" smtClean="0"/>
                        <a:t> (genauere Erläuterungen unter: </a:t>
                      </a:r>
                      <a:r>
                        <a:rPr lang="de-DE" sz="1050" baseline="0" dirty="0" smtClean="0">
                          <a:hlinkClick r:id="rId4"/>
                        </a:rPr>
                        <a:t>https://de.wikipedia.org/wiki/H-_und_P-S%C3%A4tze#H-S.C3.A4tze</a:t>
                      </a:r>
                      <a:r>
                        <a:rPr lang="de-DE" sz="1050" baseline="0" dirty="0" smtClean="0"/>
                        <a:t>)</a:t>
                      </a:r>
                      <a:endParaRPr lang="de-DE" sz="1050" dirty="0"/>
                    </a:p>
                  </a:txBody>
                  <a:tcPr/>
                </a:tc>
              </a:tr>
              <a:tr h="608022">
                <a:tc>
                  <a:txBody>
                    <a:bodyPr/>
                    <a:lstStyle/>
                    <a:p>
                      <a:r>
                        <a:rPr lang="de-DE" sz="1200" dirty="0" smtClean="0"/>
                        <a:t>R20,</a:t>
                      </a:r>
                      <a:r>
                        <a:rPr lang="de-DE" sz="1200" baseline="0" dirty="0" smtClean="0"/>
                        <a:t> R34</a:t>
                      </a:r>
                      <a:endParaRPr lang="de-DE" sz="1200" dirty="0"/>
                    </a:p>
                  </a:txBody>
                  <a:tcPr/>
                </a:tc>
                <a:tc>
                  <a:txBody>
                    <a:bodyPr/>
                    <a:lstStyle/>
                    <a:p>
                      <a:r>
                        <a:rPr lang="de-DE" sz="1050" dirty="0" smtClean="0"/>
                        <a:t>Gesundheitsschädlich beim Einatmen, verursacht Verätzungen </a:t>
                      </a:r>
                      <a:endParaRPr lang="de-DE" sz="1050" dirty="0"/>
                    </a:p>
                  </a:txBody>
                  <a:tcPr/>
                </a:tc>
              </a:tr>
              <a:tr h="608022">
                <a:tc>
                  <a:txBody>
                    <a:bodyPr/>
                    <a:lstStyle/>
                    <a:p>
                      <a:r>
                        <a:rPr lang="de-DE" sz="1200" dirty="0" smtClean="0"/>
                        <a:t>S26-36, S37, S39-45</a:t>
                      </a:r>
                      <a:endParaRPr lang="de-DE" sz="1200" dirty="0"/>
                    </a:p>
                  </a:txBody>
                  <a:tcPr/>
                </a:tc>
                <a:tc>
                  <a:txBody>
                    <a:bodyPr/>
                    <a:lstStyle/>
                    <a:p>
                      <a:r>
                        <a:rPr lang="de-DE" sz="1050" dirty="0" smtClean="0"/>
                        <a:t>Bei Berührung mit den Augen gründlich mit Wasser abspülen und Arzt konsultieren, Beschmutzte</a:t>
                      </a:r>
                      <a:r>
                        <a:rPr lang="de-DE" sz="1050" baseline="0" dirty="0" smtClean="0"/>
                        <a:t> oder getränkte Kleidung sofort ausziehen, Bei Berührung mit der Haut sofort abwaschen mit viel… (vom Hersteller anzugeben), nicht in die Kanalisation gelangen lassen, Niemals Wasser hinzugießen, von explosionsfähigen Stoffen fernhalten, Maßnahmen gegen elektrostatische Aufladung treffen, Schlag und Reibung vermeiden, Abfälle und Behälter müssen in gesicherter Weise beseitigt werden, bei der Arbeit geeignete Schutzkleidung tragen, geeignete Schutzhandschuhe tragen, Schutzbrille/Gesichtsschutz tragen, Fußboden und verunreinigte Gegenstände mit… (Material vom Hersteller anzugeben) reinigen, Explosions- und Brandgase nicht einatmen, beim Räuchern/ Versprühen geeignetes Atemschutzgerät anlegen, zum Löschen… (vom Hersteller anzugeben)(wenn Wasser die Gefahr erhöht, anfügen: Kein Wasser verwenden) verwenden, bei Unwohlsein ärztlichen Rat einholen, bei Unfall oder Unwohlsein sofort Arzt hinzuziehen</a:t>
                      </a:r>
                      <a:endParaRPr lang="de-DE" sz="1050" dirty="0"/>
                    </a:p>
                  </a:txBody>
                  <a:tcPr/>
                </a:tc>
              </a:tr>
            </a:tbl>
          </a:graphicData>
        </a:graphic>
      </p:graphicFrame>
      <p:pic>
        <p:nvPicPr>
          <p:cNvPr id="8" name="Grafik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41486" y="116632"/>
            <a:ext cx="903679" cy="928103"/>
          </a:xfrm>
          <a:prstGeom prst="rect">
            <a:avLst/>
          </a:prstGeom>
          <a:ln w="88900" cap="sq" cmpd="thickThin">
            <a:solidFill>
              <a:srgbClr val="000000"/>
            </a:solidFill>
            <a:prstDash val="solid"/>
            <a:miter lim="800000"/>
          </a:ln>
          <a:effectLst>
            <a:innerShdw blurRad="76200">
              <a:srgbClr val="000000"/>
            </a:innerShdw>
          </a:effectLst>
        </p:spPr>
      </p:pic>
      <p:pic>
        <p:nvPicPr>
          <p:cNvPr id="9" name="Grafik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04659" y="116632"/>
            <a:ext cx="864096" cy="928103"/>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330164070"/>
      </p:ext>
    </p:extLst>
  </p:cSld>
  <p:clrMapOvr>
    <a:masterClrMapping/>
  </p:clrMapOvr>
  <mc:AlternateContent xmlns:mc="http://schemas.openxmlformats.org/markup-compatibility/2006" xmlns:p14="http://schemas.microsoft.com/office/powerpoint/2010/main">
    <mc:Choice Requires="p14">
      <p:transition spd="slow" p14:dur="15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par>
                          <p:cTn id="11" fill="hold">
                            <p:stCondLst>
                              <p:cond delay="500"/>
                            </p:stCondLst>
                            <p:childTnLst>
                              <p:par>
                                <p:cTn id="12" presetID="42" presetClass="entr" presetSubtype="0" fill="hold" nodeType="afterEffect">
                                  <p:stCondLst>
                                    <p:cond delay="50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anim calcmode="lin" valueType="num">
                                      <p:cBhvr>
                                        <p:cTn id="15" dur="500" fill="hold"/>
                                        <p:tgtEl>
                                          <p:spTgt spid="7"/>
                                        </p:tgtEl>
                                        <p:attrNameLst>
                                          <p:attrName>ppt_x</p:attrName>
                                        </p:attrNameLst>
                                      </p:cBhvr>
                                      <p:tavLst>
                                        <p:tav tm="0">
                                          <p:val>
                                            <p:strVal val="#ppt_x"/>
                                          </p:val>
                                        </p:tav>
                                        <p:tav tm="100000">
                                          <p:val>
                                            <p:strVal val="#ppt_x"/>
                                          </p:val>
                                        </p:tav>
                                      </p:tavLst>
                                    </p:anim>
                                    <p:anim calcmode="lin" valueType="num">
                                      <p:cBhvr>
                                        <p:cTn id="16"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hteck 2"/>
          <p:cNvSpPr/>
          <p:nvPr/>
        </p:nvSpPr>
        <p:spPr>
          <a:xfrm>
            <a:off x="100006" y="116632"/>
            <a:ext cx="8943987" cy="70788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de-DE" sz="4000" b="1" u="sng" cap="all" spc="0" dirty="0" smtClean="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Herstellung von Schwefliger Säure</a:t>
            </a:r>
            <a:endParaRPr lang="de-DE" sz="4000" b="1" u="sng" cap="all" spc="0" dirty="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4" name="Textfeld 3"/>
          <p:cNvSpPr txBox="1"/>
          <p:nvPr/>
        </p:nvSpPr>
        <p:spPr>
          <a:xfrm>
            <a:off x="675183" y="1582340"/>
            <a:ext cx="7776864" cy="3323987"/>
          </a:xfrm>
          <a:prstGeom prst="rect">
            <a:avLst/>
          </a:prstGeom>
          <a:solidFill>
            <a:srgbClr val="00B0F0"/>
          </a:solidFill>
          <a:effectLst>
            <a:glow rad="127000">
              <a:schemeClr val="accent1">
                <a:alpha val="65000"/>
              </a:schemeClr>
            </a:glow>
          </a:effectLst>
        </p:spPr>
        <p:txBody>
          <a:bodyPr wrap="square" rtlCol="0">
            <a:spAutoFit/>
          </a:bodyPr>
          <a:lstStyle/>
          <a:p>
            <a:r>
              <a:rPr lang="de-DE" sz="2400" dirty="0" smtClean="0">
                <a:solidFill>
                  <a:srgbClr val="E83C06"/>
                </a:solidFill>
              </a:rPr>
              <a:t>		</a:t>
            </a:r>
            <a:r>
              <a:rPr lang="de-DE" sz="2400" dirty="0" smtClean="0">
                <a:solidFill>
                  <a:srgbClr val="E83C06"/>
                </a:solidFill>
              </a:rPr>
              <a:t>SO</a:t>
            </a:r>
            <a:r>
              <a:rPr lang="de-DE" sz="2400" baseline="-25000" dirty="0" smtClean="0">
                <a:solidFill>
                  <a:srgbClr val="E83C06"/>
                </a:solidFill>
              </a:rPr>
              <a:t>2</a:t>
            </a:r>
            <a:r>
              <a:rPr lang="de-DE" dirty="0" smtClean="0">
                <a:solidFill>
                  <a:srgbClr val="E83C06"/>
                </a:solidFill>
              </a:rPr>
              <a:t>(</a:t>
            </a:r>
            <a:r>
              <a:rPr lang="de-DE" dirty="0" err="1" smtClean="0">
                <a:solidFill>
                  <a:srgbClr val="E83C06"/>
                </a:solidFill>
              </a:rPr>
              <a:t>g</a:t>
            </a:r>
            <a:r>
              <a:rPr lang="de-DE" dirty="0" smtClean="0">
                <a:solidFill>
                  <a:srgbClr val="E83C06"/>
                </a:solidFill>
              </a:rPr>
              <a:t>)</a:t>
            </a:r>
            <a:r>
              <a:rPr lang="de-DE" dirty="0" smtClean="0">
                <a:solidFill>
                  <a:srgbClr val="E83C06"/>
                </a:solidFill>
              </a:rPr>
              <a:t>	</a:t>
            </a:r>
            <a:r>
              <a:rPr lang="de-DE" sz="2400" dirty="0" smtClean="0">
                <a:solidFill>
                  <a:srgbClr val="E83C06"/>
                </a:solidFill>
              </a:rPr>
              <a:t>+ H</a:t>
            </a:r>
            <a:r>
              <a:rPr lang="de-DE" sz="2400" baseline="-25000" dirty="0" smtClean="0">
                <a:solidFill>
                  <a:srgbClr val="E83C06"/>
                </a:solidFill>
              </a:rPr>
              <a:t>2</a:t>
            </a:r>
            <a:r>
              <a:rPr lang="de-DE" sz="2400" dirty="0" smtClean="0">
                <a:solidFill>
                  <a:srgbClr val="E83C06"/>
                </a:solidFill>
              </a:rPr>
              <a:t>O</a:t>
            </a:r>
            <a:r>
              <a:rPr lang="de-DE" dirty="0" smtClean="0">
                <a:solidFill>
                  <a:srgbClr val="E83C06"/>
                </a:solidFill>
              </a:rPr>
              <a:t>(l)	</a:t>
            </a:r>
            <a:r>
              <a:rPr lang="de-DE" sz="2400" dirty="0" smtClean="0">
                <a:solidFill>
                  <a:srgbClr val="E83C06"/>
                </a:solidFill>
              </a:rPr>
              <a:t> ⇌ 	H</a:t>
            </a:r>
            <a:r>
              <a:rPr lang="de-DE" sz="2400" baseline="-25000" dirty="0" smtClean="0">
                <a:solidFill>
                  <a:srgbClr val="E83C06"/>
                </a:solidFill>
              </a:rPr>
              <a:t>2</a:t>
            </a:r>
            <a:r>
              <a:rPr lang="de-DE" sz="2400" dirty="0" smtClean="0">
                <a:solidFill>
                  <a:srgbClr val="E83C06"/>
                </a:solidFill>
              </a:rPr>
              <a:t>SO</a:t>
            </a:r>
            <a:r>
              <a:rPr lang="de-DE" sz="2400" baseline="-25000" dirty="0" smtClean="0">
                <a:solidFill>
                  <a:srgbClr val="E83C06"/>
                </a:solidFill>
              </a:rPr>
              <a:t>3</a:t>
            </a:r>
            <a:r>
              <a:rPr lang="de-DE" dirty="0" smtClean="0">
                <a:solidFill>
                  <a:srgbClr val="E83C06"/>
                </a:solidFill>
              </a:rPr>
              <a:t>(</a:t>
            </a:r>
            <a:r>
              <a:rPr lang="de-DE" dirty="0" err="1" smtClean="0">
                <a:solidFill>
                  <a:srgbClr val="E83C06"/>
                </a:solidFill>
              </a:rPr>
              <a:t>aq</a:t>
            </a:r>
            <a:r>
              <a:rPr lang="de-DE" dirty="0" smtClean="0">
                <a:solidFill>
                  <a:srgbClr val="E83C06"/>
                </a:solidFill>
              </a:rPr>
              <a:t>)</a:t>
            </a:r>
          </a:p>
          <a:p>
            <a:r>
              <a:rPr lang="de-DE" dirty="0">
                <a:solidFill>
                  <a:srgbClr val="E83C06"/>
                </a:solidFill>
              </a:rPr>
              <a:t>	 </a:t>
            </a:r>
            <a:r>
              <a:rPr lang="de-DE" dirty="0" smtClean="0">
                <a:solidFill>
                  <a:srgbClr val="E83C06"/>
                </a:solidFill>
              </a:rPr>
              <a:t>     	 Schwefeldioxid</a:t>
            </a:r>
            <a:r>
              <a:rPr lang="de-DE" dirty="0">
                <a:solidFill>
                  <a:srgbClr val="E83C06"/>
                </a:solidFill>
              </a:rPr>
              <a:t>	 </a:t>
            </a:r>
            <a:r>
              <a:rPr lang="de-DE" dirty="0" smtClean="0">
                <a:solidFill>
                  <a:srgbClr val="E83C06"/>
                </a:solidFill>
              </a:rPr>
              <a:t>    Wasser</a:t>
            </a:r>
            <a:r>
              <a:rPr lang="de-DE" dirty="0">
                <a:solidFill>
                  <a:srgbClr val="E83C06"/>
                </a:solidFill>
              </a:rPr>
              <a:t>	</a:t>
            </a:r>
            <a:r>
              <a:rPr lang="de-DE" dirty="0" smtClean="0">
                <a:solidFill>
                  <a:srgbClr val="E83C06"/>
                </a:solidFill>
              </a:rPr>
              <a:t>Schweflige Säure</a:t>
            </a:r>
          </a:p>
          <a:p>
            <a:endParaRPr lang="de-DE" dirty="0">
              <a:solidFill>
                <a:srgbClr val="E83C06"/>
              </a:solidFill>
            </a:endParaRPr>
          </a:p>
          <a:p>
            <a:r>
              <a:rPr lang="de-DE" dirty="0" smtClean="0">
                <a:solidFill>
                  <a:srgbClr val="E83C06"/>
                </a:solidFill>
              </a:rPr>
              <a:t>Schweflige Säure ist nur in </a:t>
            </a:r>
            <a:r>
              <a:rPr lang="de-DE" dirty="0">
                <a:solidFill>
                  <a:srgbClr val="E83C06"/>
                </a:solidFill>
              </a:rPr>
              <a:t>w</a:t>
            </a:r>
            <a:r>
              <a:rPr lang="de-DE" dirty="0" smtClean="0">
                <a:solidFill>
                  <a:srgbClr val="E83C06"/>
                </a:solidFill>
              </a:rPr>
              <a:t>ässeriger Lösung </a:t>
            </a:r>
            <a:r>
              <a:rPr lang="de-DE" dirty="0" smtClean="0">
                <a:solidFill>
                  <a:srgbClr val="E83C06"/>
                </a:solidFill>
              </a:rPr>
              <a:t>beständig</a:t>
            </a:r>
            <a:r>
              <a:rPr lang="de-DE" dirty="0" smtClean="0">
                <a:solidFill>
                  <a:srgbClr val="E83C06"/>
                </a:solidFill>
              </a:rPr>
              <a:t>. Versucht man reine Schweflige Säure zu </a:t>
            </a:r>
            <a:r>
              <a:rPr lang="de-DE" dirty="0" smtClean="0">
                <a:solidFill>
                  <a:srgbClr val="E83C06"/>
                </a:solidFill>
              </a:rPr>
              <a:t>gewinnen, </a:t>
            </a:r>
            <a:r>
              <a:rPr lang="de-DE" dirty="0" smtClean="0">
                <a:solidFill>
                  <a:srgbClr val="E83C06"/>
                </a:solidFill>
              </a:rPr>
              <a:t>indem man das übrige Wasser versucht zu verdampfen, zerfällt die Schweflige Säure zu ihren Edukten:</a:t>
            </a:r>
          </a:p>
          <a:p>
            <a:endParaRPr lang="de-DE" dirty="0" smtClean="0">
              <a:solidFill>
                <a:srgbClr val="E83C06"/>
              </a:solidFill>
            </a:endParaRPr>
          </a:p>
          <a:p>
            <a:r>
              <a:rPr lang="de-DE" dirty="0" smtClean="0">
                <a:solidFill>
                  <a:srgbClr val="E83C06"/>
                </a:solidFill>
              </a:rPr>
              <a:t>		</a:t>
            </a:r>
            <a:r>
              <a:rPr lang="de-DE" sz="2400" dirty="0" smtClean="0">
                <a:solidFill>
                  <a:srgbClr val="E83C06"/>
                </a:solidFill>
              </a:rPr>
              <a:t>H</a:t>
            </a:r>
            <a:r>
              <a:rPr lang="de-DE" sz="2400" baseline="-25000" dirty="0" smtClean="0">
                <a:solidFill>
                  <a:srgbClr val="E83C06"/>
                </a:solidFill>
              </a:rPr>
              <a:t>2</a:t>
            </a:r>
            <a:r>
              <a:rPr lang="de-DE" sz="2400" dirty="0" smtClean="0">
                <a:solidFill>
                  <a:srgbClr val="E83C06"/>
                </a:solidFill>
              </a:rPr>
              <a:t>SO</a:t>
            </a:r>
            <a:r>
              <a:rPr lang="de-DE" sz="2400" baseline="-25000" dirty="0" smtClean="0">
                <a:solidFill>
                  <a:srgbClr val="E83C06"/>
                </a:solidFill>
              </a:rPr>
              <a:t>3</a:t>
            </a:r>
            <a:r>
              <a:rPr lang="de-DE" sz="2400" dirty="0" smtClean="0">
                <a:solidFill>
                  <a:srgbClr val="E83C06"/>
                </a:solidFill>
              </a:rPr>
              <a:t>(</a:t>
            </a:r>
            <a:r>
              <a:rPr lang="de-DE" sz="2400" dirty="0" err="1" smtClean="0">
                <a:solidFill>
                  <a:srgbClr val="E83C06"/>
                </a:solidFill>
              </a:rPr>
              <a:t>aq</a:t>
            </a:r>
            <a:r>
              <a:rPr lang="de-DE" sz="2400" dirty="0" smtClean="0">
                <a:solidFill>
                  <a:srgbClr val="E83C06"/>
                </a:solidFill>
              </a:rPr>
              <a:t>)</a:t>
            </a:r>
            <a:r>
              <a:rPr lang="de-DE" sz="2400" dirty="0">
                <a:solidFill>
                  <a:srgbClr val="E83C06"/>
                </a:solidFill>
              </a:rPr>
              <a:t> </a:t>
            </a:r>
            <a:r>
              <a:rPr lang="de-DE" sz="2400" dirty="0" smtClean="0">
                <a:solidFill>
                  <a:srgbClr val="E83C06"/>
                </a:solidFill>
              </a:rPr>
              <a:t>⇌	</a:t>
            </a:r>
            <a:r>
              <a:rPr lang="de-DE" sz="2400" dirty="0" smtClean="0">
                <a:solidFill>
                  <a:srgbClr val="E83C06"/>
                </a:solidFill>
              </a:rPr>
              <a:t>SO</a:t>
            </a:r>
            <a:r>
              <a:rPr lang="de-DE" sz="2400" baseline="-25000" dirty="0" smtClean="0">
                <a:solidFill>
                  <a:srgbClr val="E83C06"/>
                </a:solidFill>
              </a:rPr>
              <a:t>2</a:t>
            </a:r>
            <a:r>
              <a:rPr lang="de-DE" sz="2400" dirty="0" smtClean="0">
                <a:solidFill>
                  <a:srgbClr val="E83C06"/>
                </a:solidFill>
              </a:rPr>
              <a:t>(</a:t>
            </a:r>
            <a:r>
              <a:rPr lang="de-DE" sz="2400" dirty="0" err="1" smtClean="0">
                <a:solidFill>
                  <a:srgbClr val="E83C06"/>
                </a:solidFill>
              </a:rPr>
              <a:t>g</a:t>
            </a:r>
            <a:r>
              <a:rPr lang="de-DE" sz="2400" dirty="0" smtClean="0">
                <a:solidFill>
                  <a:srgbClr val="E83C06"/>
                </a:solidFill>
              </a:rPr>
              <a:t>) </a:t>
            </a:r>
            <a:r>
              <a:rPr lang="de-DE" sz="2400" dirty="0" smtClean="0">
                <a:solidFill>
                  <a:srgbClr val="E83C06"/>
                </a:solidFill>
              </a:rPr>
              <a:t>+ </a:t>
            </a:r>
            <a:r>
              <a:rPr lang="de-DE" sz="2400" dirty="0" smtClean="0">
                <a:solidFill>
                  <a:srgbClr val="E83C06"/>
                </a:solidFill>
              </a:rPr>
              <a:t>H</a:t>
            </a:r>
            <a:r>
              <a:rPr lang="de-DE" sz="2400" baseline="-25000" dirty="0" smtClean="0">
                <a:solidFill>
                  <a:srgbClr val="E83C06"/>
                </a:solidFill>
              </a:rPr>
              <a:t>2</a:t>
            </a:r>
            <a:r>
              <a:rPr lang="de-DE" sz="2400" dirty="0" smtClean="0">
                <a:solidFill>
                  <a:srgbClr val="E83C06"/>
                </a:solidFill>
              </a:rPr>
              <a:t>O(l)</a:t>
            </a:r>
            <a:endParaRPr lang="de-DE" sz="2400" dirty="0" smtClean="0">
              <a:solidFill>
                <a:srgbClr val="E83C06"/>
              </a:solidFill>
            </a:endParaRPr>
          </a:p>
          <a:p>
            <a:endParaRPr lang="de-DE" dirty="0" smtClean="0">
              <a:solidFill>
                <a:srgbClr val="E83C06"/>
              </a:solidFill>
            </a:endParaRPr>
          </a:p>
          <a:p>
            <a:r>
              <a:rPr lang="de-DE" dirty="0" smtClean="0">
                <a:solidFill>
                  <a:srgbClr val="E83C06"/>
                </a:solidFill>
              </a:rPr>
              <a:t>Daher ist pure, unverdünnte Schweflige Säure nicht vorkommend.</a:t>
            </a:r>
            <a:endParaRPr lang="de-DE" dirty="0">
              <a:solidFill>
                <a:srgbClr val="E83C06"/>
              </a:solidFill>
            </a:endParaRPr>
          </a:p>
          <a:p>
            <a:endParaRPr lang="de-DE" dirty="0">
              <a:solidFill>
                <a:srgbClr val="E83C06"/>
              </a:solidFill>
            </a:endParaRPr>
          </a:p>
        </p:txBody>
      </p:sp>
    </p:spTree>
    <p:extLst>
      <p:ext uri="{BB962C8B-B14F-4D97-AF65-F5344CB8AC3E}">
        <p14:creationId xmlns:p14="http://schemas.microsoft.com/office/powerpoint/2010/main" val="3153364692"/>
      </p:ext>
    </p:extLst>
  </p:cSld>
  <p:clrMapOvr>
    <a:masterClrMapping/>
  </p:clrMapOvr>
  <mc:AlternateContent xmlns:mc="http://schemas.openxmlformats.org/markup-compatibility/2006" xmlns:p14="http://schemas.microsoft.com/office/powerpoint/2010/main">
    <mc:Choice Requires="p14">
      <p:transition spd="slow" p14:dur="1500">
        <p14:honeycomb/>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Rechteck 4"/>
          <p:cNvSpPr/>
          <p:nvPr/>
        </p:nvSpPr>
        <p:spPr>
          <a:xfrm>
            <a:off x="448275" y="116632"/>
            <a:ext cx="8247450" cy="646331"/>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de-DE" sz="3600" b="1" u="sng" cap="all" spc="0" dirty="0" smtClean="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Verwendung von schwefliger säure</a:t>
            </a:r>
            <a:endParaRPr lang="de-DE" sz="3600" b="1" u="sng" cap="all" spc="0" dirty="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 name="Textfeld 1"/>
          <p:cNvSpPr txBox="1"/>
          <p:nvPr/>
        </p:nvSpPr>
        <p:spPr>
          <a:xfrm>
            <a:off x="1763688" y="1628800"/>
            <a:ext cx="5328592" cy="1754326"/>
          </a:xfrm>
          <a:prstGeom prst="rect">
            <a:avLst/>
          </a:prstGeom>
          <a:solidFill>
            <a:srgbClr val="00B0F0"/>
          </a:solidFill>
        </p:spPr>
        <p:txBody>
          <a:bodyPr wrap="square" rtlCol="0">
            <a:spAutoFit/>
          </a:bodyPr>
          <a:lstStyle/>
          <a:p>
            <a:r>
              <a:rPr lang="de-DE" dirty="0" smtClean="0">
                <a:solidFill>
                  <a:srgbClr val="E83C06"/>
                </a:solidFill>
              </a:rPr>
              <a:t>Schweflige Säure ist </a:t>
            </a:r>
            <a:r>
              <a:rPr lang="de-DE" dirty="0" smtClean="0">
                <a:solidFill>
                  <a:srgbClr val="E83C06"/>
                </a:solidFill>
              </a:rPr>
              <a:t>hauptsächlich </a:t>
            </a:r>
            <a:r>
              <a:rPr lang="de-DE" dirty="0" smtClean="0">
                <a:solidFill>
                  <a:srgbClr val="E83C06"/>
                </a:solidFill>
              </a:rPr>
              <a:t>ein Reduktionsmittel. Durch die Aufnahme eines einzelnes weiteres Sauerstoffatoms kann sie zur Schwefelsäure oxidiert werden:</a:t>
            </a:r>
          </a:p>
          <a:p>
            <a:r>
              <a:rPr lang="de-DE" dirty="0" smtClean="0">
                <a:solidFill>
                  <a:srgbClr val="E83C06"/>
                </a:solidFill>
              </a:rPr>
              <a:t>	2 H</a:t>
            </a:r>
            <a:r>
              <a:rPr lang="de-DE" baseline="-25000" dirty="0" smtClean="0">
                <a:solidFill>
                  <a:srgbClr val="E83C06"/>
                </a:solidFill>
              </a:rPr>
              <a:t>2</a:t>
            </a:r>
            <a:r>
              <a:rPr lang="de-DE" dirty="0" smtClean="0">
                <a:solidFill>
                  <a:srgbClr val="E83C06"/>
                </a:solidFill>
              </a:rPr>
              <a:t>SO</a:t>
            </a:r>
            <a:r>
              <a:rPr lang="de-DE" baseline="-25000" dirty="0" smtClean="0">
                <a:solidFill>
                  <a:srgbClr val="E83C06"/>
                </a:solidFill>
              </a:rPr>
              <a:t>3</a:t>
            </a:r>
            <a:r>
              <a:rPr lang="de-DE" dirty="0" smtClean="0">
                <a:solidFill>
                  <a:srgbClr val="E83C06"/>
                </a:solidFill>
              </a:rPr>
              <a:t>(</a:t>
            </a:r>
            <a:r>
              <a:rPr lang="de-DE" dirty="0" err="1" smtClean="0">
                <a:solidFill>
                  <a:srgbClr val="E83C06"/>
                </a:solidFill>
              </a:rPr>
              <a:t>aq</a:t>
            </a:r>
            <a:r>
              <a:rPr lang="de-DE" dirty="0">
                <a:solidFill>
                  <a:srgbClr val="E83C06"/>
                </a:solidFill>
              </a:rPr>
              <a:t>) </a:t>
            </a:r>
            <a:r>
              <a:rPr lang="de-DE" dirty="0" smtClean="0">
                <a:solidFill>
                  <a:srgbClr val="E83C06"/>
                </a:solidFill>
              </a:rPr>
              <a:t>+ O</a:t>
            </a:r>
            <a:r>
              <a:rPr lang="de-DE" baseline="-25000" dirty="0" smtClean="0">
                <a:solidFill>
                  <a:srgbClr val="E83C06"/>
                </a:solidFill>
              </a:rPr>
              <a:t>2</a:t>
            </a:r>
            <a:r>
              <a:rPr lang="de-DE" baseline="-25000" dirty="0">
                <a:solidFill>
                  <a:srgbClr val="E83C06"/>
                </a:solidFill>
              </a:rPr>
              <a:t> </a:t>
            </a:r>
            <a:r>
              <a:rPr lang="de-DE" dirty="0" smtClean="0">
                <a:solidFill>
                  <a:srgbClr val="E83C06"/>
                </a:solidFill>
              </a:rPr>
              <a:t>  ⇌  2 H</a:t>
            </a:r>
            <a:r>
              <a:rPr lang="de-DE" baseline="-25000" dirty="0" smtClean="0">
                <a:solidFill>
                  <a:srgbClr val="E83C06"/>
                </a:solidFill>
              </a:rPr>
              <a:t>2</a:t>
            </a:r>
            <a:r>
              <a:rPr lang="de-DE" dirty="0" smtClean="0">
                <a:solidFill>
                  <a:srgbClr val="E83C06"/>
                </a:solidFill>
              </a:rPr>
              <a:t>SO</a:t>
            </a:r>
            <a:r>
              <a:rPr lang="de-DE" baseline="-25000" dirty="0" smtClean="0">
                <a:solidFill>
                  <a:srgbClr val="E83C06"/>
                </a:solidFill>
              </a:rPr>
              <a:t>4</a:t>
            </a:r>
            <a:r>
              <a:rPr lang="de-DE" dirty="0" smtClean="0">
                <a:solidFill>
                  <a:srgbClr val="E83C06"/>
                </a:solidFill>
              </a:rPr>
              <a:t>(</a:t>
            </a:r>
            <a:r>
              <a:rPr lang="de-DE" dirty="0" err="1" smtClean="0">
                <a:solidFill>
                  <a:srgbClr val="E83C06"/>
                </a:solidFill>
              </a:rPr>
              <a:t>aq</a:t>
            </a:r>
            <a:r>
              <a:rPr lang="de-DE" dirty="0" smtClean="0">
                <a:solidFill>
                  <a:srgbClr val="E83C06"/>
                </a:solidFill>
              </a:rPr>
              <a:t>)</a:t>
            </a:r>
            <a:endParaRPr lang="de-DE" dirty="0">
              <a:solidFill>
                <a:srgbClr val="E83C06"/>
              </a:solidFill>
            </a:endParaRPr>
          </a:p>
          <a:p>
            <a:endParaRPr lang="de-DE" dirty="0">
              <a:solidFill>
                <a:srgbClr val="E83C06"/>
              </a:solidFill>
            </a:endParaRPr>
          </a:p>
        </p:txBody>
      </p:sp>
    </p:spTree>
    <p:extLst>
      <p:ext uri="{BB962C8B-B14F-4D97-AF65-F5344CB8AC3E}">
        <p14:creationId xmlns:p14="http://schemas.microsoft.com/office/powerpoint/2010/main" val="151588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750"/>
                                        <p:tgtEl>
                                          <p:spTgt spid="5">
                                            <p:txEl>
                                              <p:pRg st="0" end="0"/>
                                            </p:txEl>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79751"/>
          </a:xfrm>
          <a:prstGeom prst="rect">
            <a:avLst/>
          </a:prstGeom>
        </p:spPr>
      </p:pic>
      <p:sp>
        <p:nvSpPr>
          <p:cNvPr id="2" name="Textfeld 1"/>
          <p:cNvSpPr txBox="1"/>
          <p:nvPr/>
        </p:nvSpPr>
        <p:spPr>
          <a:xfrm>
            <a:off x="1007604" y="908720"/>
            <a:ext cx="7128792" cy="3693319"/>
          </a:xfrm>
          <a:prstGeom prst="rect">
            <a:avLst/>
          </a:prstGeom>
          <a:solidFill>
            <a:schemeClr val="tx1">
              <a:lumMod val="75000"/>
              <a:lumOff val="25000"/>
            </a:schemeClr>
          </a:solidFill>
        </p:spPr>
        <p:txBody>
          <a:bodyPr wrap="square" rtlCol="0">
            <a:spAutoFit/>
          </a:bodyPr>
          <a:lstStyle/>
          <a:p>
            <a:r>
              <a:rPr lang="de-DE" dirty="0" smtClean="0">
                <a:solidFill>
                  <a:srgbClr val="EE4A00"/>
                </a:solidFill>
              </a:rPr>
              <a:t>Schweflige Säure ist ein Mitverursacher vom sogenannten „sauren Regen“. Bei der Verbrennung von fossilen Brennstoffen wie Kohle, Erdöl und Erdölprodukten (Treibstoff, Plastik…etc.) , entstehen Schwefeloxide. Diese gelangen dann in die Atmosphäre. Die Schwefeldioxide sind vor allem im umgangssprachlich genanntem „Smog“ vorhanden, der eine dunkle, rauchige, nebelige Substanz bildet, die sich üblicher weise über Industriegebieten befindet. Wenn es nun anfängt zu regnen, „spült“ der natürliche regen die Verunreinigungen aus der Luft. Unter anderem das Schwefeldioxid. In den auf die Erde fallenden Regentropfen, befinden sich nun die beiden Komponenten von Schwefliger Säure. Diese vermischen sich und bilden den Sauren Regen. Dieser saure Regen kann einen 	     pH-Wert von etwa 5,5 erreichen. Um dies zu verhindern werden verschiedene Verfahren zur Rauchgasentschweflung  angewandt.</a:t>
            </a:r>
            <a:endParaRPr lang="de-DE" dirty="0">
              <a:solidFill>
                <a:srgbClr val="EE4A00"/>
              </a:solidFill>
            </a:endParaRPr>
          </a:p>
        </p:txBody>
      </p:sp>
      <p:sp>
        <p:nvSpPr>
          <p:cNvPr id="6" name="Rechteck 5"/>
          <p:cNvSpPr/>
          <p:nvPr/>
        </p:nvSpPr>
        <p:spPr>
          <a:xfrm>
            <a:off x="467544" y="0"/>
            <a:ext cx="8280920" cy="584775"/>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de-DE" sz="3200" b="1" u="sng" cap="all" spc="0" dirty="0" smtClean="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Problematisch für die </a:t>
            </a:r>
            <a:r>
              <a:rPr lang="de-DE" sz="3200" b="1" u="sng" cap="all" spc="0" dirty="0" err="1" smtClean="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umwelt</a:t>
            </a:r>
            <a:endParaRPr lang="de-DE" sz="3200" b="1" u="sng" cap="all" spc="0" dirty="0">
              <a:ln/>
              <a:solidFill>
                <a:srgbClr val="E83C06"/>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391198466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500"/>
                                        <p:tgtEl>
                                          <p:spTgt spid="6"/>
                                        </p:tgtEl>
                                      </p:cBhvr>
                                    </p:animEffect>
                                    <p:anim calcmode="lin" valueType="num">
                                      <p:cBhvr>
                                        <p:cTn id="8" dur="1500" fill="hold"/>
                                        <p:tgtEl>
                                          <p:spTgt spid="6"/>
                                        </p:tgtEl>
                                        <p:attrNameLst>
                                          <p:attrName>ppt_x</p:attrName>
                                        </p:attrNameLst>
                                      </p:cBhvr>
                                      <p:tavLst>
                                        <p:tav tm="0">
                                          <p:val>
                                            <p:strVal val="#ppt_x"/>
                                          </p:val>
                                        </p:tav>
                                        <p:tav tm="100000">
                                          <p:val>
                                            <p:strVal val="#ppt_x"/>
                                          </p:val>
                                        </p:tav>
                                      </p:tavLst>
                                    </p:anim>
                                    <p:anim calcmode="lin" valueType="num">
                                      <p:cBhvr>
                                        <p:cTn id="9" dur="15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2" presetClass="entr" presetSubtype="1" fill="hold" grpId="0" nodeType="afterEffect">
                                  <p:stCondLst>
                                    <p:cond delay="75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ppt_x"/>
                                          </p:val>
                                        </p:tav>
                                        <p:tav tm="100000">
                                          <p:val>
                                            <p:strVal val="#ppt_x"/>
                                          </p:val>
                                        </p:tav>
                                      </p:tavLst>
                                    </p:anim>
                                    <p:anim calcmode="lin" valueType="num">
                                      <p:cBhvr additive="base">
                                        <p:cTn id="14"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395536" y="4221088"/>
            <a:ext cx="8352928" cy="2123658"/>
          </a:xfrm>
          <a:prstGeom prst="rect">
            <a:avLst/>
          </a:prstGeom>
          <a:noFill/>
        </p:spPr>
        <p:txBody>
          <a:bodyPr wrap="square" rtlCol="0">
            <a:spAutoFit/>
          </a:bodyPr>
          <a:lstStyle/>
          <a:p>
            <a:r>
              <a:rPr lang="de-DE" sz="1200" dirty="0" smtClean="0">
                <a:latin typeface="Arial" panose="020B0604020202020204" pitchFamily="34" charset="0"/>
                <a:cs typeface="Arial" panose="020B0604020202020204" pitchFamily="34" charset="0"/>
              </a:rPr>
              <a:t>Hintergrundbild: </a:t>
            </a:r>
            <a:r>
              <a:rPr lang="de-DE" sz="1200" dirty="0" smtClean="0">
                <a:latin typeface="Arial" panose="020B0604020202020204" pitchFamily="34" charset="0"/>
                <a:cs typeface="Arial" panose="020B0604020202020204" pitchFamily="34" charset="0"/>
                <a:hlinkClick r:id="rId2"/>
              </a:rPr>
              <a:t>https://upload.wikimedia.org/wikipedia/commons/a/a0/Swisscell01.jpg</a:t>
            </a:r>
            <a:endParaRPr lang="de-DE" sz="1200" dirty="0" smtClean="0">
              <a:latin typeface="Arial" panose="020B0604020202020204" pitchFamily="34" charset="0"/>
              <a:cs typeface="Arial" panose="020B0604020202020204" pitchFamily="34" charset="0"/>
            </a:endParaRPr>
          </a:p>
          <a:p>
            <a:r>
              <a:rPr lang="de-DE" sz="1200" dirty="0" smtClean="0">
                <a:latin typeface="Arial" panose="020B0604020202020204" pitchFamily="34" charset="0"/>
                <a:cs typeface="Arial" panose="020B0604020202020204" pitchFamily="34" charset="0"/>
              </a:rPr>
              <a:t>Molekül: </a:t>
            </a:r>
            <a:r>
              <a:rPr lang="de-DE" sz="1200" dirty="0" smtClean="0">
                <a:latin typeface="Arial" panose="020B0604020202020204" pitchFamily="34" charset="0"/>
                <a:cs typeface="Arial" panose="020B0604020202020204" pitchFamily="34" charset="0"/>
                <a:hlinkClick r:id="rId3"/>
              </a:rPr>
              <a:t>http://www.chemgapedia.de/vsengine/media/vsc/de/ch/16/ac/elemente/chalkogene/schwefel/grafik/h2so3.jpg</a:t>
            </a:r>
            <a:r>
              <a:rPr lang="de-DE" sz="1200" dirty="0" smtClean="0">
                <a:latin typeface="Arial" panose="020B0604020202020204" pitchFamily="34" charset="0"/>
                <a:cs typeface="Arial" panose="020B0604020202020204" pitchFamily="34" charset="0"/>
              </a:rPr>
              <a:t> </a:t>
            </a:r>
          </a:p>
          <a:p>
            <a:r>
              <a:rPr lang="de-DE" sz="1200" dirty="0" smtClean="0">
                <a:latin typeface="Arial" panose="020B0604020202020204" pitchFamily="34" charset="0"/>
                <a:cs typeface="Arial" panose="020B0604020202020204" pitchFamily="34" charset="0"/>
              </a:rPr>
              <a:t>Schweflige Säure: </a:t>
            </a:r>
            <a:r>
              <a:rPr lang="de-DE" sz="1200" dirty="0" smtClean="0">
                <a:latin typeface="Arial" panose="020B0604020202020204" pitchFamily="34" charset="0"/>
                <a:cs typeface="Arial" panose="020B0604020202020204" pitchFamily="34" charset="0"/>
                <a:hlinkClick r:id="rId4"/>
              </a:rPr>
              <a:t>https://de.wikipedia.org/wiki/Schweflige_S%C3%A4ure</a:t>
            </a:r>
            <a:r>
              <a:rPr lang="de-DE" sz="1200" dirty="0" smtClean="0">
                <a:latin typeface="Arial" panose="020B0604020202020204" pitchFamily="34" charset="0"/>
                <a:cs typeface="Arial" panose="020B0604020202020204" pitchFamily="34" charset="0"/>
              </a:rPr>
              <a:t> </a:t>
            </a:r>
          </a:p>
          <a:p>
            <a:r>
              <a:rPr lang="de-DE" sz="1200" dirty="0" smtClean="0">
                <a:latin typeface="Arial" panose="020B0604020202020204" pitchFamily="34" charset="0"/>
                <a:cs typeface="Arial" panose="020B0604020202020204" pitchFamily="34" charset="0"/>
              </a:rPr>
              <a:t>H und P: </a:t>
            </a:r>
            <a:r>
              <a:rPr lang="de-DE" sz="1200" dirty="0" smtClean="0">
                <a:latin typeface="Arial" panose="020B0604020202020204" pitchFamily="34" charset="0"/>
                <a:cs typeface="Arial" panose="020B0604020202020204" pitchFamily="34" charset="0"/>
                <a:hlinkClick r:id="rId5"/>
              </a:rPr>
              <a:t>https://de.wikipedia.org/wiki/H-_und_P-S%C3%A4tze#H-S.C3.A4tze</a:t>
            </a:r>
            <a:r>
              <a:rPr lang="de-DE" sz="1200" dirty="0" smtClean="0">
                <a:latin typeface="Arial" panose="020B0604020202020204" pitchFamily="34" charset="0"/>
                <a:cs typeface="Arial" panose="020B0604020202020204" pitchFamily="34" charset="0"/>
              </a:rPr>
              <a:t> </a:t>
            </a:r>
          </a:p>
          <a:p>
            <a:r>
              <a:rPr lang="de-DE" sz="1200" dirty="0" smtClean="0">
                <a:latin typeface="Arial" panose="020B0604020202020204" pitchFamily="34" charset="0"/>
                <a:cs typeface="Arial" panose="020B0604020202020204" pitchFamily="34" charset="0"/>
              </a:rPr>
              <a:t>R und S: </a:t>
            </a:r>
            <a:r>
              <a:rPr lang="de-DE" sz="1200" dirty="0" smtClean="0">
                <a:latin typeface="Arial" panose="020B0604020202020204" pitchFamily="34" charset="0"/>
                <a:cs typeface="Arial" panose="020B0604020202020204" pitchFamily="34" charset="0"/>
                <a:hlinkClick r:id="rId6"/>
              </a:rPr>
              <a:t>https://de.wikipedia.org/wiki/R-_und_S-S%C3%A4tze#R20</a:t>
            </a:r>
            <a:r>
              <a:rPr lang="de-DE" sz="1200" dirty="0" smtClean="0">
                <a:latin typeface="Arial" panose="020B0604020202020204" pitchFamily="34" charset="0"/>
                <a:cs typeface="Arial" panose="020B0604020202020204" pitchFamily="34" charset="0"/>
              </a:rPr>
              <a:t> </a:t>
            </a:r>
            <a:endParaRPr lang="de-DE" sz="1200" dirty="0">
              <a:latin typeface="Arial" panose="020B0604020202020204" pitchFamily="34" charset="0"/>
              <a:cs typeface="Arial" panose="020B0604020202020204" pitchFamily="34" charset="0"/>
            </a:endParaRPr>
          </a:p>
          <a:p>
            <a:r>
              <a:rPr lang="de-DE" sz="1200" dirty="0" smtClean="0">
                <a:latin typeface="Arial" panose="020B0604020202020204" pitchFamily="34" charset="0"/>
                <a:cs typeface="Arial" panose="020B0604020202020204" pitchFamily="34" charset="0"/>
              </a:rPr>
              <a:t>Piktogramme: </a:t>
            </a:r>
            <a:r>
              <a:rPr lang="de-DE" sz="1200" dirty="0" smtClean="0">
                <a:latin typeface="Arial" panose="020B0604020202020204" pitchFamily="34" charset="0"/>
                <a:cs typeface="Arial" panose="020B0604020202020204" pitchFamily="34" charset="0"/>
                <a:hlinkClick r:id="rId7"/>
              </a:rPr>
              <a:t>http://www.chemische-experimente.com/images/546135.jpg</a:t>
            </a:r>
            <a:r>
              <a:rPr lang="de-DE" sz="1200" dirty="0" smtClean="0">
                <a:latin typeface="Arial" panose="020B0604020202020204" pitchFamily="34" charset="0"/>
                <a:cs typeface="Arial" panose="020B0604020202020204" pitchFamily="34" charset="0"/>
              </a:rPr>
              <a:t> &amp; </a:t>
            </a:r>
            <a:r>
              <a:rPr lang="de-DE" sz="1200" dirty="0" smtClean="0">
                <a:latin typeface="Arial" panose="020B0604020202020204" pitchFamily="34" charset="0"/>
                <a:cs typeface="Arial" panose="020B0604020202020204" pitchFamily="34" charset="0"/>
                <a:hlinkClick r:id="rId8"/>
              </a:rPr>
              <a:t>http://www.chemische-experimente.com/images/546149.jpg</a:t>
            </a:r>
            <a:r>
              <a:rPr lang="de-DE" sz="1200" dirty="0" smtClean="0">
                <a:latin typeface="Arial" panose="020B0604020202020204" pitchFamily="34" charset="0"/>
                <a:cs typeface="Arial" panose="020B0604020202020204" pitchFamily="34" charset="0"/>
              </a:rPr>
              <a:t> </a:t>
            </a:r>
          </a:p>
          <a:p>
            <a:r>
              <a:rPr lang="de-DE" sz="1200" dirty="0">
                <a:latin typeface="Arial" panose="020B0604020202020204" pitchFamily="34" charset="0"/>
                <a:cs typeface="Arial" panose="020B0604020202020204" pitchFamily="34" charset="0"/>
              </a:rPr>
              <a:t>s</a:t>
            </a:r>
            <a:r>
              <a:rPr lang="de-DE" sz="1200" dirty="0" smtClean="0">
                <a:latin typeface="Arial" panose="020B0604020202020204" pitchFamily="34" charset="0"/>
                <a:cs typeface="Arial" panose="020B0604020202020204" pitchFamily="34" charset="0"/>
              </a:rPr>
              <a:t>aurer Regen Bild: </a:t>
            </a:r>
            <a:r>
              <a:rPr lang="de-DE" sz="1200" dirty="0" smtClean="0">
                <a:latin typeface="Arial" panose="020B0604020202020204" pitchFamily="34" charset="0"/>
                <a:cs typeface="Arial" panose="020B0604020202020204" pitchFamily="34" charset="0"/>
                <a:hlinkClick r:id="rId9"/>
              </a:rPr>
              <a:t>http://userscontent2.emaze.com/images/2261d681-1455-402c-83a9-54d81db33c79/079ac66d-a4ef-40d3-95bf-da8298e8486c.jpg</a:t>
            </a:r>
            <a:r>
              <a:rPr lang="de-DE" sz="1200" dirty="0" smtClean="0">
                <a:latin typeface="Arial" panose="020B0604020202020204" pitchFamily="34" charset="0"/>
                <a:cs typeface="Arial" panose="020B0604020202020204" pitchFamily="34" charset="0"/>
              </a:rPr>
              <a:t> </a:t>
            </a:r>
            <a:endParaRPr lang="de-DE" sz="1200" dirty="0">
              <a:latin typeface="Arial" panose="020B0604020202020204" pitchFamily="34" charset="0"/>
              <a:cs typeface="Arial" panose="020B0604020202020204" pitchFamily="34" charset="0"/>
            </a:endParaRPr>
          </a:p>
          <a:p>
            <a:r>
              <a:rPr lang="de-DE" sz="1200" dirty="0">
                <a:latin typeface="Arial" panose="020B0604020202020204" pitchFamily="34" charset="0"/>
                <a:cs typeface="Arial" panose="020B0604020202020204" pitchFamily="34" charset="0"/>
              </a:rPr>
              <a:t>Saurer Regen: </a:t>
            </a:r>
            <a:r>
              <a:rPr lang="de-DE" sz="1200" dirty="0">
                <a:latin typeface="Arial" panose="020B0604020202020204" pitchFamily="34" charset="0"/>
                <a:cs typeface="Arial" panose="020B0604020202020204" pitchFamily="34" charset="0"/>
                <a:hlinkClick r:id="rId10"/>
              </a:rPr>
              <a:t>https://</a:t>
            </a:r>
            <a:r>
              <a:rPr lang="de-DE" sz="1200" dirty="0" smtClean="0">
                <a:latin typeface="Arial" panose="020B0604020202020204" pitchFamily="34" charset="0"/>
                <a:cs typeface="Arial" panose="020B0604020202020204" pitchFamily="34" charset="0"/>
                <a:hlinkClick r:id="rId10"/>
              </a:rPr>
              <a:t>de.wikipedia.org/wiki/Saurer_Regen</a:t>
            </a:r>
            <a:r>
              <a:rPr lang="de-DE" sz="1200" dirty="0" smtClean="0">
                <a:latin typeface="Arial" panose="020B0604020202020204" pitchFamily="34" charset="0"/>
                <a:cs typeface="Arial" panose="020B0604020202020204" pitchFamily="34" charset="0"/>
              </a:rPr>
              <a:t> </a:t>
            </a:r>
          </a:p>
          <a:p>
            <a:endParaRPr lang="de-DE" sz="1200" dirty="0">
              <a:latin typeface="Arial" panose="020B0604020202020204" pitchFamily="34" charset="0"/>
              <a:cs typeface="Arial" panose="020B0604020202020204" pitchFamily="34" charset="0"/>
            </a:endParaRPr>
          </a:p>
        </p:txBody>
      </p:sp>
      <p:sp>
        <p:nvSpPr>
          <p:cNvPr id="6" name="Rechteck 5"/>
          <p:cNvSpPr/>
          <p:nvPr/>
        </p:nvSpPr>
        <p:spPr>
          <a:xfrm>
            <a:off x="3156388" y="3281572"/>
            <a:ext cx="2831224" cy="923330"/>
          </a:xfrm>
          <a:prstGeom prst="rect">
            <a:avLst/>
          </a:prstGeom>
          <a:noFill/>
        </p:spPr>
        <p:txBody>
          <a:bodyPr wrap="none" lIns="91440" tIns="45720" rIns="91440" bIns="45720">
            <a:spAutoFit/>
          </a:bodyPr>
          <a:lstStyle/>
          <a:p>
            <a:pPr algn="ctr"/>
            <a:r>
              <a:rPr lang="de-DE"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QUELLEN</a:t>
            </a:r>
            <a:endParaRPr lang="de-DE"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7" name="Rechteck 6"/>
          <p:cNvSpPr/>
          <p:nvPr/>
        </p:nvSpPr>
        <p:spPr>
          <a:xfrm>
            <a:off x="211126" y="1556792"/>
            <a:ext cx="8721748"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de-DE"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DANKE FÜRS ANGUCKEN!!! </a:t>
            </a:r>
            <a:r>
              <a:rPr lang="de-DE"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sym typeface="Wingdings" panose="05000000000000000000" pitchFamily="2" charset="2"/>
              </a:rPr>
              <a:t></a:t>
            </a:r>
            <a:endParaRPr lang="de-DE"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99963045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495</Words>
  <Application>Microsoft Macintosh PowerPoint</Application>
  <PresentationFormat>Bildschirmpräsentation (4:3)</PresentationFormat>
  <Paragraphs>79</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Calibri</vt:lpstr>
      <vt:lpstr>Wingdings</vt:lpstr>
      <vt:lpstr>Arial</vt: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Christof</dc:creator>
  <cp:lastModifiedBy>Winfried Zemann</cp:lastModifiedBy>
  <cp:revision>45</cp:revision>
  <dcterms:created xsi:type="dcterms:W3CDTF">2016-04-21T16:17:26Z</dcterms:created>
  <dcterms:modified xsi:type="dcterms:W3CDTF">2016-05-01T11:21:36Z</dcterms:modified>
</cp:coreProperties>
</file>