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7" r:id="rId4"/>
    <p:sldId id="275" r:id="rId5"/>
    <p:sldId id="267" r:id="rId6"/>
    <p:sldId id="268" r:id="rId7"/>
    <p:sldId id="269" r:id="rId8"/>
    <p:sldId id="260" r:id="rId9"/>
    <p:sldId id="261" r:id="rId10"/>
    <p:sldId id="273" r:id="rId11"/>
    <p:sldId id="272" r:id="rId12"/>
    <p:sldId id="270" r:id="rId13"/>
    <p:sldId id="274" r:id="rId14"/>
    <p:sldId id="271" r:id="rId15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86" autoAdjust="0"/>
    <p:restoredTop sz="94660"/>
  </p:normalViewPr>
  <p:slideViewPr>
    <p:cSldViewPr>
      <p:cViewPr varScale="1">
        <p:scale>
          <a:sx n="131" d="100"/>
          <a:sy n="131" d="100"/>
        </p:scale>
        <p:origin x="384" y="184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5" d="100"/>
          <a:sy n="55" d="100"/>
        </p:scale>
        <p:origin x="3072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customXml" Target="../customXml/item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leichschenkliges Dreieck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de-DE"/>
              <a:t>19.04.16</a:t>
            </a:fld>
            <a:endParaRPr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leichschenkliges Dreieck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de-DE"/>
              <a:t>19.04.16</a:t>
            </a:fld>
            <a:endParaRPr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Textmasterformat bearbeiten</a:t>
            </a:r>
          </a:p>
          <a:p>
            <a:pPr lvl="1"/>
            <a:r>
              <a:rPr/>
              <a:t>Zweite Ebene</a:t>
            </a:r>
          </a:p>
          <a:p>
            <a:pPr lvl="2"/>
            <a:r>
              <a:rPr/>
              <a:t>Dritte Ebene</a:t>
            </a:r>
          </a:p>
          <a:p>
            <a:pPr lvl="3"/>
            <a:r>
              <a:rPr/>
              <a:t>Vierte Ebene</a:t>
            </a:r>
          </a:p>
          <a:p>
            <a:pPr lvl="4"/>
            <a:r>
              <a:rPr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noProof="0" smtClean="0"/>
              <a:t>Formatvorlage des Untertitelmasters durch Klicken bearbeiten</a:t>
            </a:r>
            <a:endParaRPr lang="de-DE" noProof="0" dirty="0"/>
          </a:p>
        </p:txBody>
      </p:sp>
      <p:grpSp>
        <p:nvGrpSpPr>
          <p:cNvPr id="256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ihand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58" name="Freihand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59" name="Freihand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60" name="Freihand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61" name="Freihand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62" name="Freihand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63" name="Freihand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64" name="Freihand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65" name="Freihand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66" name="Freihand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67" name="Freihand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68" name="Freihand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69" name="Freihand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70" name="Freihand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71" name="Freihand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72" name="Freihand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73" name="Freihand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74" name="Freihand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75" name="Freihand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76" name="Freihand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77" name="Freihand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78" name="Freihand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79" name="Freihand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80" name="Freihand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81" name="Freihand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82" name="Freihand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83" name="Freihand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84" name="Freihand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85" name="Freihand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86" name="Freihand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87" name="Freihand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88" name="Freihand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89" name="Freihand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90" name="Freihand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91" name="Freihand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92" name="Freihand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93" name="Freihand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94" name="Freihand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95" name="Freihand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96" name="Freihand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97" name="Freihand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98" name="Freihand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99" name="Freihand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00" name="Freihand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01" name="Freihand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02" name="Freihand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03" name="Freihand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04" name="Freihand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05" name="Freihand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06" name="Freihand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07" name="Freihand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08" name="Freihand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09" name="Freihand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10" name="Freihand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11" name="Freihand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12" name="Freihand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13" name="Freihand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14" name="Freihand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15" name="Freihand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16" name="Freihand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17" name="Freihand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18" name="Freihand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19" name="Freihand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20" name="Freihand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21" name="Freihand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22" name="Freihand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23" name="Freihand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24" name="Freihand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25" name="Freihand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26" name="Freihand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27" name="Freihand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28" name="Freihand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29" name="Freihand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30" name="Freihand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31" name="Freihand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32" name="Freihand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33" name="Freihand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34" name="Freihand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35" name="Freihand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36" name="Freihand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37" name="Freihand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38" name="Freihand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39" name="Freihand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40" name="Freihand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41" name="Freihand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42" name="Freihand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43" name="Freihand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44" name="Freihand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45" name="Freihand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46" name="Freihand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47" name="Freihand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48" name="Freihand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49" name="Freihand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50" name="Freihand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51" name="Freihand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52" name="Freihand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53" name="Freihand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54" name="Freihand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55" name="Freihand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56" name="Freihand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57" name="Freihand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58" name="Freihand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59" name="Freihand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60" name="Freihand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61" name="Freihand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62" name="Freihand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63" name="Freihand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64" name="Freihand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65" name="Freihand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66" name="Freihand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67" name="Freihand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68" name="Freihand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69" name="Freihand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70" name="Freihand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71" name="Freihand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72" name="Freihand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73" name="Freihand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74" name="Freihand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75" name="Freihand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76" name="Freihand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77" name="Freihand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78" name="Freihand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79" name="Freihand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ihand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9" name="Freihand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0" name="Freihand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1" name="Freihand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2" name="Freihand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3" name="Freihand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4" name="Freihand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5" name="Freihand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" name="Freihand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" name="Freihand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" name="Freihand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" name="Freihand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" name="Freihand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" name="Freihand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" name="Freihand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3" name="Freihand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4" name="Freihand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5" name="Freihand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6" name="Freihand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7" name="Freihand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8" name="Freihand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9" name="Freihand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30" name="Freihand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31" name="Freihand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32" name="Freihand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33" name="Freihand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34" name="Freihand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35" name="Freihand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36" name="Freihand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37" name="Freihand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38" name="Freihand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39" name="Freihand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40" name="Freihand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41" name="Freihand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42" name="Freihand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43" name="Freihand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44" name="Freihand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45" name="Freihand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46" name="Freihand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47" name="Freihand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48" name="Freihand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49" name="Freihand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50" name="Freihand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51" name="Freihand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52" name="Freihand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53" name="Freihand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54" name="Freihand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55" name="Freihand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56" name="Freihand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57" name="Freihand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58" name="Freihand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59" name="Freihand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60" name="Freihand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61" name="Freihand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62" name="Freihand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63" name="Freihand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64" name="Freihand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65" name="Freihand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66" name="Freihand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67" name="Freihand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68" name="Freihand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69" name="Freihand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70" name="Freihand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71" name="Freihand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72" name="Freihand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73" name="Freihand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74" name="Freihand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75" name="Freihand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76" name="Freihand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77" name="Freihand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78" name="Freihand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79" name="Freihand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80" name="Freihand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81" name="Freihand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de-DE" noProof="0" smtClean="0"/>
              <a:t>19.04.16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ihand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9" name="Freihand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0" name="Freihand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1" name="Freihand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2" name="Freihand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3" name="Freihand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4" name="Freihand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5" name="Freihand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" name="Freihand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" name="Freihand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" name="Freihand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" name="Freihand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" name="Freihand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" name="Freihand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" name="Freihand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3" name="Freihand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4" name="Freihand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5" name="Freihand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6" name="Freihand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7" name="Freihand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8" name="Freihand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9" name="Freihand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30" name="Freihand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31" name="Freihand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32" name="Freihand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33" name="Freihand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34" name="Freihand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35" name="Freihand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36" name="Freihand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37" name="Freihand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38" name="Freihand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39" name="Freihand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40" name="Freihand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41" name="Freihand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42" name="Freihand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43" name="Freihand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44" name="Freihand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45" name="Freihand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46" name="Freihand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47" name="Freihand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48" name="Freihand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49" name="Freihand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50" name="Freihand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51" name="Freihand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52" name="Freihand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53" name="Freihand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54" name="Freihand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55" name="Freihand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56" name="Freihand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57" name="Freihand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58" name="Freihand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59" name="Freihand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60" name="Freihand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61" name="Freihand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62" name="Freihand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63" name="Freihand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64" name="Freihand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65" name="Freihand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66" name="Freihand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67" name="Freihand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68" name="Freihand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69" name="Freihand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70" name="Freihand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71" name="Freihand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72" name="Freihand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73" name="Freihand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74" name="Freihand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75" name="Freihand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76" name="Freihand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77" name="Freihand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78" name="Freihand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79" name="Freihand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80" name="Freihand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81" name="Freihand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</p:grpSp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de-DE" noProof="0" smtClean="0"/>
              <a:t>19.04.16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ihand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9" name="Freihand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0" name="Freihand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1" name="Freihand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2" name="Freihand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3" name="Freihand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4" name="Freihand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5" name="Freihand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6" name="Freihand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7" name="Freihand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8" name="Freihand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9" name="Freihand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0" name="Freihand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1" name="Freihand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2" name="Freihand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3" name="Freihand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4" name="Freihand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5" name="Freihand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6" name="Freihand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7" name="Freihand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8" name="Freihand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9" name="Freihand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0" name="Freihand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1" name="Freihand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2" name="Freihand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3" name="Freihand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4" name="Freihand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5" name="Freihand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6" name="Freihand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7" name="Freihand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8" name="Freihand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9" name="Freihand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0" name="Freihand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1" name="Freihand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2" name="Freihand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3" name="Freihand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4" name="Freihand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5" name="Freihand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6" name="Freihand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7" name="Freihand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8" name="Freihand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9" name="Freihand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0" name="Freihand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1" name="Freihand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2" name="Freihand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3" name="Freihand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4" name="Freihand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5" name="Freihand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6" name="Freihand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7" name="Freihand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8" name="Freihand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9" name="Freihand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0" name="Freihand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1" name="Freihand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2" name="Freihand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3" name="Freihand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4" name="Freihand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5" name="Freihand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6" name="Freihand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7" name="Freihand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8" name="Freihand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9" name="Freihand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30" name="Freihand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31" name="Freihand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32" name="Freihand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33" name="Freihand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34" name="Freihand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35" name="Freihand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36" name="Freihand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37" name="Freihand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38" name="Freihand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39" name="Freihand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40" name="Freihand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41" name="Freihand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de-DE" noProof="0" smtClean="0"/>
              <a:t>19.04.16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" name="line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ihand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57" name="Freihand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58" name="Freihand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59" name="Freihand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60" name="Freihand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61" name="Freihand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62" name="Freihand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63" name="Freihand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64" name="Freihand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65" name="Freihand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66" name="Freihand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67" name="Freihand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68" name="Freihand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69" name="Freihand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70" name="Freihand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71" name="Freihand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72" name="Freihand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73" name="Freihand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74" name="Freihand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75" name="Freihand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76" name="Freihand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77" name="Freihand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78" name="Freihand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79" name="Freihand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80" name="Freihand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81" name="Freihand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82" name="Freihand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83" name="Freihand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84" name="Freihand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85" name="Freihand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86" name="Freihand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87" name="Freihand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88" name="Freihand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89" name="Freihand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90" name="Freihand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91" name="Freihand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92" name="Freihand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93" name="Freihand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94" name="Freihand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95" name="Freihand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96" name="Freihand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97" name="Freihand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98" name="Freihand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299" name="Freihand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00" name="Freihand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01" name="Freihand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02" name="Freihand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03" name="Freihand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04" name="Freihand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05" name="Freihand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06" name="Freihand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07" name="Freihand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08" name="Freihand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09" name="Freihand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10" name="Freihand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11" name="Freihand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12" name="Freihand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13" name="Freihand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14" name="Freihand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15" name="Freihand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16" name="Freihand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17" name="Freihand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18" name="Freihand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19" name="Freihand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20" name="Freihand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21" name="Freihand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22" name="Freihand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23" name="Freihand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24" name="Freihand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25" name="Freihand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26" name="Freihand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27" name="Freihand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28" name="Freihand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29" name="Freihand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30" name="Freihand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31" name="Freihand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32" name="Freihand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33" name="Freihand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34" name="Freihand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35" name="Freihand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36" name="Freihand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37" name="Freihand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38" name="Freihand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39" name="Freihand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40" name="Freihand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41" name="Freihand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42" name="Freihand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43" name="Freihand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44" name="Freihand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45" name="Freihand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46" name="Freihand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47" name="Freihand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48" name="Freihand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49" name="Freihand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50" name="Freihand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51" name="Freihand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52" name="Freihand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53" name="Freihand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54" name="Freihand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55" name="Freihand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56" name="Freihand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57" name="Freihand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58" name="Freihand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59" name="Freihand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60" name="Freihand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61" name="Freihand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62" name="Freihand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63" name="Freihand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64" name="Freihand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65" name="Freihand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66" name="Freihand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67" name="Freihand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68" name="Freihand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69" name="Freihand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70" name="Freihand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71" name="Freihand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72" name="Freihand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73" name="Freihand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74" name="Freihand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75" name="Freihand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76" name="Freihand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77" name="Freihand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  <p:sp>
          <p:nvSpPr>
            <p:cNvPr id="378" name="Freihand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de-DE" noProof="0" smtClean="0"/>
              <a:t>19.04.16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ihand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0" name="Freihand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1" name="Freihand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2" name="Freihand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3" name="Freihand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4" name="Freihand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5" name="Freihand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6" name="Freihand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7" name="Freihand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8" name="Freihand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9" name="Freihand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0" name="Freihand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1" name="Freihand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2" name="Freihand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3" name="Freihand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4" name="Freihand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5" name="Freihand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6" name="Freihand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7" name="Freihand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8" name="Freihand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9" name="Freihand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0" name="Freihand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1" name="Freihand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2" name="Freihand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3" name="Freihand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4" name="Freihand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5" name="Freihand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6" name="Freihand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7" name="Freihand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8" name="Freihand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9" name="Freihand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0" name="Freihand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1" name="Freihand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2" name="Freihand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3" name="Freihand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4" name="Freihand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5" name="Freihand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6" name="Freihand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7" name="Freihand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8" name="Freihand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9" name="Freihand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0" name="Freihand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1" name="Freihand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2" name="Freihand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3" name="Freihand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4" name="Freihand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5" name="Freihand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6" name="Freihand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7" name="Freihand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8" name="Freihand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9" name="Freihand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0" name="Freihand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1" name="Freihand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2" name="Freihand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3" name="Freihand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4" name="Freihand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5" name="Freihand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6" name="Freihand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7" name="Freihand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8" name="Freihand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9" name="Freihand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0" name="Freihand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1" name="Freihand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2" name="Freihand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3" name="Freihand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4" name="Freihand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5" name="Freihand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6" name="Freihand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7" name="Freihand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8" name="Freihand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9" name="Freihand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30" name="Freihand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31" name="Freihand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32" name="Freihand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de-DE" noProof="0" smtClean="0"/>
              <a:t>19.04.16</a:t>
            </a:fld>
            <a:endParaRPr lang="de-DE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ihand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2" name="Freihand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3" name="Freihand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4" name="Freihand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5" name="Freihand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6" name="Freihand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7" name="Freihand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8" name="Freihand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9" name="Freihand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0" name="Freihand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1" name="Freihand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2" name="Freihand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3" name="Freihand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4" name="Freihand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5" name="Freihand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6" name="Freihand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7" name="Freihand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8" name="Freihand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9" name="Freihand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0" name="Freihand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1" name="Freihand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2" name="Freihand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3" name="Freihand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4" name="Freihand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5" name="Freihand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6" name="Freihand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7" name="Freihand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8" name="Freihand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9" name="Freihand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0" name="Freihand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1" name="Freihand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2" name="Freihand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3" name="Freihand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4" name="Freihand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5" name="Freihand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6" name="Freihand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7" name="Freihand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8" name="Freihand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9" name="Freihand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0" name="Freihand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1" name="Freihand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2" name="Freihand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3" name="Freihand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4" name="Freihand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5" name="Freihand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6" name="Freihand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7" name="Freihand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8" name="Freihand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9" name="Freihand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0" name="Freihand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1" name="Freihand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2" name="Freihand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3" name="Freihand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4" name="Freihand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5" name="Freihand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6" name="Freihand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7" name="Freihand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8" name="Freihand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9" name="Freihand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0" name="Freihand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1" name="Freihand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2" name="Freihand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3" name="Freihand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4" name="Freihand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5" name="Freihand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6" name="Freihand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7" name="Freihand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8" name="Freihand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9" name="Freihand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30" name="Freihand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31" name="Freihand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32" name="Freihand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33" name="Freihand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34" name="Freihand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de-DE" noProof="0" smtClean="0"/>
              <a:t>19.04.16</a:t>
            </a:fld>
            <a:endParaRPr lang="de-DE" noProof="0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ihand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58" name="Freihand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59" name="Freihand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0" name="Freihand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1" name="Freihand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2" name="Freihand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3" name="Freihand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4" name="Freihand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5" name="Freihand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6" name="Freihand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7" name="Freihand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8" name="Freihand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69" name="Freihand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0" name="Freihand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1" name="Freihand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2" name="Freihand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3" name="Freihand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4" name="Freihand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5" name="Freihand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6" name="Freihand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7" name="Freihand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8" name="Freihand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79" name="Freihand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0" name="Freihand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1" name="Freihand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2" name="Freihand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3" name="Freihand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4" name="Freihand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5" name="Freihand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6" name="Freihand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7" name="Freihand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8" name="Freihand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89" name="Freihand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0" name="Freihand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1" name="Freihand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2" name="Freihand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3" name="Freihand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4" name="Freihand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5" name="Freihand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6" name="Freihand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7" name="Freihand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8" name="Freihand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199" name="Freihand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0" name="Freihand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1" name="Freihand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2" name="Freihand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3" name="Freihand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4" name="Freihand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5" name="Freihand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6" name="Freihand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7" name="Freihand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8" name="Freihand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09" name="Freihand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0" name="Freihand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1" name="Freihand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2" name="Freihand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3" name="Freihand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4" name="Freihand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5" name="Freihand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6" name="Freihand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7" name="Freihand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8" name="Freihand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19" name="Freihand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0" name="Freihand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1" name="Freihand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2" name="Freihand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3" name="Freihand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4" name="Freihand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5" name="Freihand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6" name="Freihand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7" name="Freihand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8" name="Freihand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29" name="Freihand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  <p:sp>
          <p:nvSpPr>
            <p:cNvPr id="230" name="Freihand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noProof="0" dirty="0">
                <a:ln>
                  <a:noFill/>
                </a:ln>
              </a:endParaRPr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de-DE" noProof="0" smtClean="0"/>
              <a:t>19.04.16</a:t>
            </a:fld>
            <a:endParaRPr lang="de-DE" noProof="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de-DE" noProof="0" smtClean="0"/>
              <a:t>19.04.16</a:t>
            </a:fld>
            <a:endParaRPr lang="de-DE" noProof="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" name="frame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uppieren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uppieren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ihand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ihand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ihand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ihand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ihand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ihand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ihand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ihand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ihand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ihand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ihand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ihand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ihand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ihand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ihand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ihand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ihand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ihand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ihand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ihand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ihand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ihand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ihand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ihand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ihand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ihand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ihand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ihand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ihand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ihand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ihand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ihand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ihand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ihand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ihand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ihand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ihand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ihand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ihand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ihand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ihand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ihand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ihand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ihand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ihand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ihand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ihand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ihand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ihand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ihand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ihand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ihand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ihand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ihand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ihand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ihand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ihand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ihand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ihand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ihand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ihand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ihand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ihand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ihand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ihand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ihand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ihand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ihand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ihand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ihand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ihand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ihand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ihand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ihand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uppieren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ihand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ihand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ihand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ihand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ihand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ihand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ihand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ihand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ihand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ihand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ihand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ihand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ihand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ihand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ihand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ihand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ihand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ihand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ihand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ihand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ihand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ihand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ihand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ihand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ihand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ihand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ihand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ihand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ihand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ihand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ihand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ihand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ihand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ihand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ihand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ihand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ihand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ihand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ihand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ihand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ihand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ihand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ihand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ihand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ihand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ihand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ihand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ihand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ihand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ihand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ihand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ihand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ihand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ihand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ihand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ihand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ihand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ihand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ihand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ihand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ihand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ihand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ihand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ihand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ihand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ihand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ihand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ihand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ihand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ihand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ihand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ihand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ihand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ihand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uppieren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uppieren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ihand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ihand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ihand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ihand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ihand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ihand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ihand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ihand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ihand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ihand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ihand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ihand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ihand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ihand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ihand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ihand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ihand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ihand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ihand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ihand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ihand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ihand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ihand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ihand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ihand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ihand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ihand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ihand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ihand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ihand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ihand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ihand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ihand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ihand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ihand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ihand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ihand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ihand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ihand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ihand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ihand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ihand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ihand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ihand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ihand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ihand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ihand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ihand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ihand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ihand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ihand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ihand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ihand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ihand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ihand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ihand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ihand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ihand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ihand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ihand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ihand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ihand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ihand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ihand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ihand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ihand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ihand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ihand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ihand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ihand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ihand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ihand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ihand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ihand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uppieren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ihand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ihand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ihand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ihand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ihand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ihand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ihand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ihand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ihand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ihand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ihand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ihand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ihand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ihand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ihand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ihand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ihand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ihand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ihand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ihand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ihand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ihand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ihand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ihand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ihand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ihand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ihand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ihand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ihand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ihand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ihand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ihand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ihand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ihand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ihand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ihand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ihand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ihand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ihand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ihand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ihand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ihand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ihand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ihand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ihand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ihand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ihand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ihand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ihand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ihand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ihand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ihand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ihand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ihand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ihand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ihand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ihand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ihand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ihand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ihand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ihand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ihand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ihand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ihand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ihand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ihand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ihand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ihand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ihand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ihand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ihand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ihand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ihand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ihand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de-DE" noProof="0" smtClean="0"/>
              <a:t>Textmasterformat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de-DE" noProof="0" smtClean="0"/>
              <a:t>19.04.16</a:t>
            </a:fld>
            <a:endParaRPr lang="de-DE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uppieren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uppieren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ihand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ihand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ihand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ihand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ihand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ihand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ihand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ihand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ihand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ihand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ihand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ihand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ihand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ihand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ihand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ihand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ihand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ihand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ihand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ihand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ihand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ihand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ihand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ihand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ihand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ihand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ihand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ihand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ihand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ihand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ihand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ihand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ihand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ihand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ihand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ihand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ihand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ihand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ihand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ihand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ihand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ihand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ihand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ihand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ihand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ihand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ihand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ihand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ihand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ihand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ihand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ihand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ihand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ihand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ihand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ihand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ihand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ihand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ihand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ihand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ihand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ihand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ihand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ihand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ihand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ihand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ihand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ihand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ihand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ihand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ihand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ihand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ihand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ihand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uppieren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ihand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ihand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ihand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ihand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ihand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ihand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ihand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ihand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ihand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ihand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ihand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ihand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ihand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ihand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ihand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ihand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ihand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ihand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ihand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ihand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ihand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ihand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ihand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ihand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ihand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ihand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ihand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ihand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ihand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ihand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ihand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ihand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ihand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ihand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ihand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ihand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ihand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ihand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ihand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ihand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ihand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ihand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ihand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ihand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ihand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ihand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ihand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ihand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ihand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ihand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ihand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ihand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ihand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ihand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ihand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ihand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ihand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ihand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ihand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ihand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ihand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ihand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ihand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ihand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ihand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ihand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ihand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ihand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ihand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ihand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ihand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ihand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ihand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ihand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uppieren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uppieren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ihand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ihand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ihand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ihand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ihand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ihand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ihand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ihand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ihand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ihand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ihand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ihand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ihand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ihand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ihand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ihand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ihand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ihand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ihand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ihand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ihand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ihand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ihand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ihand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ihand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ihand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ihand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ihand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ihand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ihand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ihand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ihand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ihand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ihand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ihand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ihand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ihand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ihand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ihand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ihand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ihand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ihand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ihand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ihand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ihand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ihand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ihand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ihand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ihand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ihand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ihand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ihand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ihand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ihand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ihand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ihand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ihand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ihand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ihand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ihand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ihand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ihand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ihand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ihand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ihand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ihand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ihand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ihand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ihand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ihand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ihand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ihand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ihand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ihand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uppieren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ihand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ihand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ihand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ihand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ihand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ihand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ihand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ihand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ihand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ihand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ihand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ihand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ihand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ihand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ihand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ihand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ihand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ihand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ihand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ihand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ihand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ihand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ihand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ihand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ihand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ihand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ihand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ihand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ihand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ihand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ihand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ihand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ihand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ihand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ihand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ihand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ihand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ihand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ihand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ihand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ihand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ihand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ihand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ihand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ihand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ihand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ihand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ihand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ihand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ihand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ihand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ihand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ihand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ihand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ihand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ihand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ihand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ihand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ihand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ihand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ihand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ihand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ihand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ihand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ihand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ihand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ihand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ihand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ihand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ihand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ihand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ihand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ihand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ihand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de-DE" noProof="0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de-DE" noProof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noProof="0" smtClean="0"/>
              <a:t>Bild durch Klicken auf Symbol hinzufügen</a:t>
            </a:r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de-DE" noProof="0" smtClean="0"/>
              <a:t>19.04.16</a:t>
            </a:fld>
            <a:endParaRPr lang="de-DE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 lang="de-DE" noProof="0" smtClean="0"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noProof="0" dirty="0" smtClean="0"/>
              <a:t>Titelmasterformat durch Klicken bearbeiten</a:t>
            </a:r>
            <a:endParaRPr lang="de-DE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dirty="0" smtClean="0"/>
              <a:t>Textmasterformat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de-DE" noProof="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de-DE" noProof="0" smtClean="0"/>
              <a:pPr/>
              <a:t>19.04.16</a:t>
            </a:fld>
            <a:endParaRPr lang="de-DE" noProof="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de-DE" noProof="0" smtClean="0"/>
              <a:pPr/>
              <a:t>‹Nr.›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e.wikipedia.org/wiki/Nitrite" TargetMode="External"/><Relationship Id="rId4" Type="http://schemas.openxmlformats.org/officeDocument/2006/relationships/hyperlink" Target="http://upload.wikimedia.org/wikipedia/commons/3/35/Salpetrige_S%C3%A4ure.png" TargetMode="External"/><Relationship Id="rId5" Type="http://schemas.openxmlformats.org/officeDocument/2006/relationships/hyperlink" Target="https://de.wikipedia.org/wiki/Natriumnitrit" TargetMode="External"/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de.wikipedia.org/wiki/Salpetrige_S%C3%A4ure#Nachwei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spcBef>
                <a:spcPct val="0"/>
              </a:spcBef>
              <a:buNone/>
            </a:pPr>
            <a:r>
              <a:rPr lang="de-DE" dirty="0" smtClean="0"/>
              <a:t>Salpetrige Säure HNO</a:t>
            </a:r>
            <a:r>
              <a:rPr lang="de-DE" dirty="0" smtClean="0">
                <a:latin typeface="Calibri" panose="020F0502020204030204" pitchFamily="34" charset="0"/>
              </a:rPr>
              <a:t>₂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l">
              <a:spcBef>
                <a:spcPts val="0"/>
              </a:spcBef>
              <a:buNone/>
            </a:pPr>
            <a:r>
              <a:rPr lang="de-DE" dirty="0" smtClean="0"/>
              <a:t>Von Mareike Damm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Verwendung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01924" y="2924944"/>
            <a:ext cx="9144000" cy="13079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Salpetrige Säure (HNO</a:t>
            </a:r>
            <a:r>
              <a:rPr lang="de-DE" dirty="0" smtClean="0">
                <a:latin typeface="Calibri" panose="020F0502020204030204" pitchFamily="34" charset="0"/>
              </a:rPr>
              <a:t>₂) </a:t>
            </a:r>
            <a:r>
              <a:rPr lang="de-DE" dirty="0" smtClean="0"/>
              <a:t>wird meistens in der </a:t>
            </a:r>
            <a:r>
              <a:rPr lang="de-DE" dirty="0" smtClean="0">
                <a:solidFill>
                  <a:srgbClr val="FFFF00"/>
                </a:solidFill>
              </a:rPr>
              <a:t>chemischen  </a:t>
            </a:r>
            <a:r>
              <a:rPr lang="de-DE" dirty="0">
                <a:solidFill>
                  <a:srgbClr val="FFFF00"/>
                </a:solidFill>
              </a:rPr>
              <a:t>Industrie </a:t>
            </a:r>
            <a:r>
              <a:rPr lang="de-DE" dirty="0" smtClean="0"/>
              <a:t>von  </a:t>
            </a:r>
            <a:r>
              <a:rPr lang="de-DE" dirty="0"/>
              <a:t>den  Chemikern </a:t>
            </a:r>
            <a:r>
              <a:rPr lang="de-DE" dirty="0" smtClean="0"/>
              <a:t>verwendet </a:t>
            </a:r>
            <a:r>
              <a:rPr lang="de-DE" dirty="0"/>
              <a:t>für  die </a:t>
            </a:r>
            <a:r>
              <a:rPr lang="de-DE" dirty="0" smtClean="0"/>
              <a:t>Herstellung </a:t>
            </a:r>
            <a:r>
              <a:rPr lang="de-DE" dirty="0"/>
              <a:t>von </a:t>
            </a:r>
            <a:r>
              <a:rPr lang="de-DE" dirty="0" smtClean="0"/>
              <a:t>Diazoniumsalzen (Stoffklasse organisch-chemischer Verbindungen</a:t>
            </a:r>
            <a:r>
              <a:rPr lang="de-DE" dirty="0" smtClean="0"/>
              <a:t>) für die Herstellung </a:t>
            </a:r>
            <a:r>
              <a:rPr lang="de-DE" smtClean="0"/>
              <a:t>von Azofarbstoffen.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0996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8038628" y="188126"/>
            <a:ext cx="3744416" cy="250629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Salz der Säure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1919426" y="2780928"/>
            <a:ext cx="8495466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/>
              <a:t>Die Salze der Salpetrigen Säure heißen </a:t>
            </a:r>
            <a:r>
              <a:rPr lang="de-DE" sz="2400" dirty="0">
                <a:solidFill>
                  <a:srgbClr val="FFFF00"/>
                </a:solidFill>
              </a:rPr>
              <a:t>Nitrite</a:t>
            </a:r>
            <a:r>
              <a:rPr lang="de-DE" sz="2400" dirty="0" smtClean="0">
                <a:solidFill>
                  <a:srgbClr val="FFFF00"/>
                </a:solidFill>
              </a:rPr>
              <a:t>.</a:t>
            </a:r>
          </a:p>
          <a:p>
            <a:endParaRPr lang="de-DE" sz="2400" dirty="0" smtClean="0"/>
          </a:p>
          <a:p>
            <a:r>
              <a:rPr lang="de-DE" sz="2400" dirty="0" smtClean="0"/>
              <a:t>Bildung: Boden, Gewässer, Kläranlagen</a:t>
            </a:r>
          </a:p>
          <a:p>
            <a:r>
              <a:rPr lang="de-DE" sz="2400" dirty="0" smtClean="0"/>
              <a:t>Verwendung: Lebensmittelzusatzstoff (Nitrite in Form </a:t>
            </a:r>
            <a:r>
              <a:rPr lang="de-DE" sz="2400" dirty="0"/>
              <a:t>von Kalium(E249) und </a:t>
            </a:r>
            <a:r>
              <a:rPr lang="de-DE" sz="2400" dirty="0" smtClean="0"/>
              <a:t>Natriumnitrit(E250)), Lebensmittelproduktion (vorgeschrieben zur Verhinderung von Entwicklung des Botulismus Bakteriums)</a:t>
            </a:r>
            <a:endParaRPr lang="de-DE" sz="2400" dirty="0"/>
          </a:p>
          <a:p>
            <a:endParaRPr lang="de-DE" dirty="0" smtClean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3435" y="301792"/>
            <a:ext cx="3914802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136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7313364" y="3627968"/>
            <a:ext cx="4464496" cy="288032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Natriumnitrit  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1522414" y="1889103"/>
            <a:ext cx="849694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/>
              <a:t>salpetrigsaures Natrium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err="1" smtClean="0"/>
              <a:t>NaNO</a:t>
            </a:r>
            <a:r>
              <a:rPr lang="de-DE" dirty="0" smtClean="0">
                <a:latin typeface="Calibri" panose="020F0502020204030204" pitchFamily="34" charset="0"/>
              </a:rPr>
              <a:t>₂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>
                <a:latin typeface="Calibri" panose="020F0502020204030204" pitchFamily="34" charset="0"/>
              </a:rPr>
              <a:t>Weißer Feststoff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>
              <a:latin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de-DE" dirty="0" smtClean="0">
                <a:latin typeface="Calibri" panose="020F0502020204030204" pitchFamily="34" charset="0"/>
              </a:rPr>
              <a:t>Konservierungsstoff bei der Fleischherstellung (pökeln)</a:t>
            </a:r>
            <a:endParaRPr lang="de-DE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25" y="4131776"/>
            <a:ext cx="4394535" cy="1872705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4651" y="399757"/>
            <a:ext cx="2354174" cy="220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76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Quellen</a:t>
            </a:r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1516713" y="1988840"/>
            <a:ext cx="102971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hlinkClick r:id=""/>
              </a:rPr>
              <a:t>http://</a:t>
            </a:r>
            <a:r>
              <a:rPr lang="de-DE" dirty="0" smtClean="0">
                <a:hlinkClick r:id=""/>
              </a:rPr>
              <a:t>www.cusanusgymnasium.de/MINT/umat/Chemie/Klasse%209/Salpetrige%20S%E4ure.pdf</a:t>
            </a:r>
            <a:endParaRPr lang="de-DE" dirty="0" smtClean="0"/>
          </a:p>
          <a:p>
            <a:endParaRPr lang="de-DE" dirty="0"/>
          </a:p>
          <a:p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de.wikipedia.org/wiki/Salpetrige_S%C3%A4ure#Nachweis</a:t>
            </a:r>
            <a:endParaRPr lang="de-DE" dirty="0" smtClean="0"/>
          </a:p>
          <a:p>
            <a:endParaRPr lang="de-DE" dirty="0"/>
          </a:p>
          <a:p>
            <a:r>
              <a:rPr lang="de-DE" dirty="0">
                <a:hlinkClick r:id="rId3"/>
              </a:rPr>
              <a:t>http://</a:t>
            </a:r>
            <a:r>
              <a:rPr lang="de-DE" dirty="0" smtClean="0">
                <a:hlinkClick r:id="rId3"/>
              </a:rPr>
              <a:t>de.wikipedia.org/wiki/Nitrite</a:t>
            </a:r>
            <a:endParaRPr lang="de-DE" dirty="0" smtClean="0"/>
          </a:p>
          <a:p>
            <a:endParaRPr lang="de-DE" dirty="0"/>
          </a:p>
          <a:p>
            <a:r>
              <a:rPr lang="de-DE" dirty="0">
                <a:hlinkClick r:id="rId4"/>
              </a:rPr>
              <a:t>http://</a:t>
            </a:r>
            <a:r>
              <a:rPr lang="de-DE" dirty="0" smtClean="0">
                <a:hlinkClick r:id="rId4"/>
              </a:rPr>
              <a:t>upload.wikimedia.org/wikipedia/commons/3/35/Salpetrige_S%C3%A4ure.png</a:t>
            </a:r>
            <a:endParaRPr lang="de-DE" dirty="0" smtClean="0"/>
          </a:p>
          <a:p>
            <a:endParaRPr lang="de-DE" dirty="0"/>
          </a:p>
          <a:p>
            <a:r>
              <a:rPr lang="de-DE" dirty="0">
                <a:hlinkClick r:id="rId5"/>
              </a:rPr>
              <a:t>https://</a:t>
            </a:r>
            <a:r>
              <a:rPr lang="de-DE" dirty="0" smtClean="0">
                <a:hlinkClick r:id="rId5"/>
              </a:rPr>
              <a:t>de.wikipedia.org/wiki/Natriumnitrit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4737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bg1">
                <a:shade val="12000"/>
                <a:satMod val="240000"/>
              </a:schemeClr>
              <a:schemeClr val="bg1">
                <a:tint val="6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ct val="0"/>
              </a:spcBef>
              <a:buNone/>
            </a:pPr>
            <a:r>
              <a:rPr lang="de-DE" dirty="0" smtClean="0"/>
              <a:t>Gliederung</a:t>
            </a:r>
            <a:endParaRPr lang="de-DE" dirty="0"/>
          </a:p>
        </p:txBody>
      </p:sp>
      <p:sp>
        <p:nvSpPr>
          <p:cNvPr id="14" name="Inhaltsplatzhalter 13"/>
          <p:cNvSpPr>
            <a:spLocks noGrp="1"/>
          </p:cNvSpPr>
          <p:nvPr>
            <p:ph idx="1"/>
          </p:nvPr>
        </p:nvSpPr>
        <p:spPr>
          <a:xfrm>
            <a:off x="1522414" y="1628800"/>
            <a:ext cx="9144000" cy="5040560"/>
          </a:xfrm>
        </p:spPr>
        <p:txBody>
          <a:bodyPr>
            <a:normAutofit/>
          </a:bodyPr>
          <a:lstStyle/>
          <a:p>
            <a:pPr marL="548640" indent="-274320" algn="l" defTabSz="914400">
              <a:spcBef>
                <a:spcPts val="1800"/>
              </a:spcBef>
              <a:buClr>
                <a:schemeClr val="tx1"/>
              </a:buClr>
              <a:buSzPct val="80000"/>
              <a:buFont typeface="Wingdings"/>
              <a:buChar char="§"/>
            </a:pPr>
            <a:r>
              <a:rPr lang="de-DE" dirty="0" smtClean="0"/>
              <a:t>Steckbrief</a:t>
            </a:r>
          </a:p>
          <a:p>
            <a:pPr marL="548640" indent="-274320" algn="l" defTabSz="914400">
              <a:spcBef>
                <a:spcPts val="1800"/>
              </a:spcBef>
              <a:buClr>
                <a:schemeClr val="tx1"/>
              </a:buClr>
              <a:buSzPct val="80000"/>
              <a:buFont typeface="Wingdings"/>
              <a:buChar char="§"/>
            </a:pPr>
            <a:r>
              <a:rPr lang="de-DE" dirty="0" smtClean="0"/>
              <a:t>Summenformel, LEWIS-Formel</a:t>
            </a:r>
          </a:p>
          <a:p>
            <a:pPr marL="548640" indent="-274320" algn="l" defTabSz="914400">
              <a:spcBef>
                <a:spcPts val="1800"/>
              </a:spcBef>
              <a:buClr>
                <a:schemeClr val="tx1"/>
              </a:buClr>
              <a:buSzPct val="80000"/>
              <a:buFont typeface="Wingdings"/>
              <a:buChar char="§"/>
            </a:pPr>
            <a:r>
              <a:rPr lang="de-DE" dirty="0" smtClean="0"/>
              <a:t>3D-Modell</a:t>
            </a:r>
          </a:p>
          <a:p>
            <a:pPr marL="548640" indent="-274320" algn="l" defTabSz="914400">
              <a:spcBef>
                <a:spcPts val="1800"/>
              </a:spcBef>
              <a:buClr>
                <a:schemeClr val="tx1"/>
              </a:buClr>
              <a:buSzPct val="80000"/>
              <a:buFont typeface="Wingdings"/>
              <a:buChar char="§"/>
            </a:pPr>
            <a:r>
              <a:rPr lang="de-DE" dirty="0" smtClean="0"/>
              <a:t>Gefahrensymbol, Piktogramm, H-/P-Satz</a:t>
            </a:r>
          </a:p>
          <a:p>
            <a:pPr marL="548640" indent="-274320" algn="l" defTabSz="914400">
              <a:spcBef>
                <a:spcPts val="1800"/>
              </a:spcBef>
              <a:buClr>
                <a:schemeClr val="tx1"/>
              </a:buClr>
              <a:buSzPct val="80000"/>
              <a:buFont typeface="Wingdings"/>
              <a:buChar char="§"/>
            </a:pPr>
            <a:r>
              <a:rPr lang="de-DE" dirty="0" smtClean="0"/>
              <a:t>Vorkommen</a:t>
            </a:r>
          </a:p>
          <a:p>
            <a:pPr marL="548640" indent="-274320" algn="l" defTabSz="914400">
              <a:spcBef>
                <a:spcPts val="1800"/>
              </a:spcBef>
              <a:buClr>
                <a:schemeClr val="tx1"/>
              </a:buClr>
              <a:buSzPct val="80000"/>
              <a:buFont typeface="Wingdings"/>
              <a:buChar char="§"/>
            </a:pPr>
            <a:r>
              <a:rPr lang="de-DE" dirty="0" smtClean="0"/>
              <a:t>Herstellung</a:t>
            </a:r>
          </a:p>
          <a:p>
            <a:pPr marL="548640" indent="-274320" algn="l" defTabSz="914400">
              <a:spcBef>
                <a:spcPts val="1800"/>
              </a:spcBef>
              <a:buClr>
                <a:schemeClr val="tx1"/>
              </a:buClr>
              <a:buSzPct val="80000"/>
              <a:buFont typeface="Wingdings"/>
              <a:buChar char="§"/>
            </a:pPr>
            <a:r>
              <a:rPr lang="de-DE" dirty="0" smtClean="0"/>
              <a:t>Verwendung</a:t>
            </a:r>
          </a:p>
          <a:p>
            <a:pPr marL="548640" indent="-274320" algn="l" defTabSz="914400">
              <a:spcBef>
                <a:spcPts val="1800"/>
              </a:spcBef>
              <a:buClr>
                <a:schemeClr val="tx1"/>
              </a:buClr>
              <a:buSzPct val="80000"/>
              <a:buFont typeface="Wingdings"/>
              <a:buChar char="§"/>
            </a:pPr>
            <a:r>
              <a:rPr lang="de-DE" dirty="0" smtClean="0"/>
              <a:t>Salz der Säure (Formel, Benennung, Beispiel)</a:t>
            </a:r>
          </a:p>
          <a:p>
            <a:pPr marL="548640" indent="-274320" algn="l" defTabSz="914400">
              <a:spcBef>
                <a:spcPts val="1800"/>
              </a:spcBef>
              <a:buClr>
                <a:schemeClr val="tx1"/>
              </a:buClr>
              <a:buSzPct val="80000"/>
              <a:buFont typeface="Wingdings"/>
              <a:buChar char="§"/>
            </a:pPr>
            <a:r>
              <a:rPr lang="de-DE" dirty="0" smtClean="0"/>
              <a:t>Quellen</a:t>
            </a:r>
          </a:p>
          <a:p>
            <a:pPr marL="548640" indent="-274320" algn="l" defTabSz="914400">
              <a:spcBef>
                <a:spcPts val="1800"/>
              </a:spcBef>
              <a:buClr>
                <a:schemeClr val="tx1"/>
              </a:buClr>
              <a:buSzPct val="80000"/>
              <a:buFont typeface="Wingdings"/>
              <a:buChar char="§"/>
            </a:pPr>
            <a:endParaRPr lang="de-DE" dirty="0" smtClean="0"/>
          </a:p>
          <a:p>
            <a:pPr marL="548640" indent="-274320" algn="l" defTabSz="914400">
              <a:spcBef>
                <a:spcPts val="1800"/>
              </a:spcBef>
              <a:buClr>
                <a:schemeClr val="tx1"/>
              </a:buClr>
              <a:buSzPct val="80000"/>
              <a:buFont typeface="Wingdings"/>
              <a:buChar char="§"/>
            </a:pPr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42684" y="2204864"/>
            <a:ext cx="2994779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Steckbrief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Formel: HNO</a:t>
            </a:r>
            <a:r>
              <a:rPr lang="de-DE" dirty="0" smtClean="0">
                <a:latin typeface="Calibri" panose="020F0502020204030204" pitchFamily="34" charset="0"/>
              </a:rPr>
              <a:t>₂</a:t>
            </a:r>
          </a:p>
          <a:p>
            <a:r>
              <a:rPr lang="de-DE" dirty="0" smtClean="0"/>
              <a:t>Aggregatzustand: flüssig</a:t>
            </a:r>
          </a:p>
          <a:p>
            <a:r>
              <a:rPr lang="de-DE" dirty="0" smtClean="0"/>
              <a:t>PH-Wert: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3,29</a:t>
            </a:r>
            <a:r>
              <a:rPr lang="de-DE" dirty="0" smtClean="0"/>
              <a:t> </a:t>
            </a:r>
          </a:p>
          <a:p>
            <a:r>
              <a:rPr lang="de-DE" dirty="0" smtClean="0"/>
              <a:t>Dichte: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1000,00</a:t>
            </a:r>
            <a:r>
              <a:rPr lang="de-DE" dirty="0" smtClean="0"/>
              <a:t> kg/m³</a:t>
            </a:r>
          </a:p>
          <a:p>
            <a:r>
              <a:rPr lang="de-DE" dirty="0" smtClean="0"/>
              <a:t>Siedetemperatur: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158 °C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Instabile Säure: bedeutet zersetzt sich in kurzer Zeit in </a:t>
            </a:r>
            <a:r>
              <a:rPr lang="de-DE" smtClean="0">
                <a:latin typeface="Arial" panose="020B0604020202020204" pitchFamily="34" charset="0"/>
                <a:cs typeface="Arial" panose="020B0604020202020204" pitchFamily="34" charset="0"/>
              </a:rPr>
              <a:t>ihre Bestandteile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458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ct val="0"/>
              </a:spcBef>
              <a:buNone/>
            </a:pPr>
            <a:r>
              <a:rPr lang="de-DE" dirty="0" smtClean="0"/>
              <a:t>Summenformel, LEWIS-Formel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idx="1"/>
          </p:nvPr>
        </p:nvSpPr>
        <p:spPr>
          <a:xfrm>
            <a:off x="765820" y="5013176"/>
            <a:ext cx="4886962" cy="762000"/>
          </a:xfrm>
        </p:spPr>
        <p:txBody>
          <a:bodyPr/>
          <a:lstStyle/>
          <a:p>
            <a:r>
              <a:rPr lang="de-DE" dirty="0" smtClean="0"/>
              <a:t>Summenformel = Molekülformel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39152" y="1916476"/>
            <a:ext cx="5610708" cy="2160240"/>
          </a:xfrm>
          <a:prstGeom prst="rect">
            <a:avLst/>
          </a:prstGeom>
        </p:spPr>
      </p:pic>
      <p:sp>
        <p:nvSpPr>
          <p:cNvPr id="7" name="Textplatzhalter 6"/>
          <p:cNvSpPr>
            <a:spLocks noGrp="1"/>
          </p:cNvSpPr>
          <p:nvPr>
            <p:ph type="body" sz="quarter" idx="3"/>
          </p:nvPr>
        </p:nvSpPr>
        <p:spPr>
          <a:xfrm>
            <a:off x="7462564" y="2651080"/>
            <a:ext cx="4416552" cy="762000"/>
          </a:xfrm>
        </p:spPr>
        <p:txBody>
          <a:bodyPr/>
          <a:lstStyle/>
          <a:p>
            <a:r>
              <a:rPr lang="de-DE" dirty="0" smtClean="0"/>
              <a:t>LEWIS-Formel = Strukturformel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4"/>
          </p:nvPr>
        </p:nvSpPr>
        <p:spPr>
          <a:xfrm>
            <a:off x="6886500" y="4746104"/>
            <a:ext cx="4416552" cy="129614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de-DE" sz="9600" dirty="0" smtClean="0"/>
              <a:t>HNO</a:t>
            </a:r>
            <a:r>
              <a:rPr lang="de-DE" sz="9600" dirty="0" smtClean="0">
                <a:latin typeface="Calibri" panose="020F0502020204030204" pitchFamily="34" charset="0"/>
              </a:rPr>
              <a:t>₂</a:t>
            </a:r>
            <a:endParaRPr lang="de-DE" sz="9600" dirty="0"/>
          </a:p>
        </p:txBody>
      </p:sp>
      <p:cxnSp>
        <p:nvCxnSpPr>
          <p:cNvPr id="10" name="Gerade Verbindung mit Pfeil 9"/>
          <p:cNvCxnSpPr>
            <a:stCxn id="5" idx="3"/>
          </p:cNvCxnSpPr>
          <p:nvPr/>
        </p:nvCxnSpPr>
        <p:spPr>
          <a:xfrm>
            <a:off x="5652782" y="5394176"/>
            <a:ext cx="1521750" cy="0"/>
          </a:xfrm>
          <a:prstGeom prst="straightConnector1">
            <a:avLst/>
          </a:prstGeom>
          <a:ln w="25400"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/>
          <p:cNvCxnSpPr>
            <a:stCxn id="7" idx="1"/>
          </p:cNvCxnSpPr>
          <p:nvPr/>
        </p:nvCxnSpPr>
        <p:spPr>
          <a:xfrm flipH="1" flipV="1">
            <a:off x="6382444" y="2996952"/>
            <a:ext cx="1080120" cy="35128"/>
          </a:xfrm>
          <a:prstGeom prst="straightConnector1">
            <a:avLst/>
          </a:prstGeom>
          <a:ln w="25400"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ct val="0"/>
              </a:spcBef>
              <a:buNone/>
            </a:pPr>
            <a:r>
              <a:rPr lang="de-DE" dirty="0" smtClean="0"/>
              <a:t>3D-Modell</a:t>
            </a:r>
            <a:endParaRPr lang="de-DE" dirty="0"/>
          </a:p>
        </p:txBody>
      </p:sp>
      <p:pic>
        <p:nvPicPr>
          <p:cNvPr id="6" name="Inhaltsplatzhalter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21804" y="188640"/>
            <a:ext cx="7508626" cy="7278099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sz="half" idx="2"/>
          </p:nvPr>
        </p:nvSpPr>
        <p:spPr>
          <a:xfrm>
            <a:off x="8614692" y="1916832"/>
            <a:ext cx="3071240" cy="1728192"/>
          </a:xfrm>
        </p:spPr>
        <p:txBody>
          <a:bodyPr/>
          <a:lstStyle/>
          <a:p>
            <a:r>
              <a:rPr lang="de-DE" dirty="0" smtClean="0"/>
              <a:t>Legende</a:t>
            </a:r>
          </a:p>
          <a:p>
            <a:pPr lvl="1"/>
            <a:r>
              <a:rPr lang="de-DE" dirty="0" smtClean="0"/>
              <a:t>Rot= Sauerstoff</a:t>
            </a:r>
          </a:p>
          <a:p>
            <a:pPr lvl="1"/>
            <a:r>
              <a:rPr lang="de-DE" dirty="0"/>
              <a:t>B</a:t>
            </a:r>
            <a:r>
              <a:rPr lang="de-DE" dirty="0" smtClean="0"/>
              <a:t>lau= Stickstoff</a:t>
            </a:r>
          </a:p>
          <a:p>
            <a:pPr lvl="1"/>
            <a:r>
              <a:rPr lang="de-DE" dirty="0" smtClean="0"/>
              <a:t>Grau= Wasserstoff </a:t>
            </a:r>
          </a:p>
          <a:p>
            <a:pPr marL="301752" lvl="1" indent="0">
              <a:buNone/>
            </a:pP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7030516" y="5202559"/>
            <a:ext cx="4680520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DE" sz="2400" dirty="0" smtClean="0"/>
              <a:t>Die Salpetrige Säure </a:t>
            </a:r>
            <a:r>
              <a:rPr lang="de-DE" sz="2400" dirty="0"/>
              <a:t>wird </a:t>
            </a:r>
            <a:r>
              <a:rPr lang="de-DE" sz="2400" dirty="0" smtClean="0"/>
              <a:t>auch Hydrogennitrit und Stickstoff(III</a:t>
            </a:r>
            <a:r>
              <a:rPr lang="de-DE" sz="2400" dirty="0"/>
              <a:t>)-</a:t>
            </a:r>
            <a:r>
              <a:rPr lang="de-DE" sz="2400" dirty="0" smtClean="0"/>
              <a:t>säure genannt.</a:t>
            </a:r>
            <a:endParaRPr lang="de-DE" sz="2400" dirty="0"/>
          </a:p>
          <a:p>
            <a:pPr>
              <a:lnSpc>
                <a:spcPct val="90000"/>
              </a:lnSpc>
            </a:pPr>
            <a:r>
              <a:rPr lang="de-DE" sz="2400" dirty="0" smtClean="0"/>
              <a:t>  </a:t>
            </a:r>
            <a:endParaRPr lang="de-DE" sz="2400" dirty="0"/>
          </a:p>
        </p:txBody>
      </p:sp>
      <p:cxnSp>
        <p:nvCxnSpPr>
          <p:cNvPr id="9" name="Gewinkelte Verbindung 8"/>
          <p:cNvCxnSpPr/>
          <p:nvPr/>
        </p:nvCxnSpPr>
        <p:spPr>
          <a:xfrm rot="10800000" flipV="1">
            <a:off x="5590356" y="2492896"/>
            <a:ext cx="3312368" cy="1512168"/>
          </a:xfrm>
          <a:prstGeom prst="bentConnector3">
            <a:avLst>
              <a:gd name="adj1" fmla="val 12285"/>
            </a:avLst>
          </a:prstGeom>
          <a:ln w="25400">
            <a:solidFill>
              <a:srgbClr val="FF0000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winkelte Verbindung 11"/>
          <p:cNvCxnSpPr/>
          <p:nvPr/>
        </p:nvCxnSpPr>
        <p:spPr>
          <a:xfrm rot="10800000">
            <a:off x="3070077" y="3645024"/>
            <a:ext cx="3024337" cy="360040"/>
          </a:xfrm>
          <a:prstGeom prst="bentConnector3">
            <a:avLst>
              <a:gd name="adj1" fmla="val -675"/>
            </a:avLst>
          </a:prstGeom>
          <a:ln w="25400">
            <a:solidFill>
              <a:srgbClr val="FF0000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winkelte Verbindung 14"/>
          <p:cNvCxnSpPr/>
          <p:nvPr/>
        </p:nvCxnSpPr>
        <p:spPr>
          <a:xfrm rot="10800000">
            <a:off x="7030516" y="2780929"/>
            <a:ext cx="1872208" cy="468051"/>
          </a:xfrm>
          <a:prstGeom prst="bentConnector3">
            <a:avLst/>
          </a:prstGeom>
          <a:ln w="25400">
            <a:solidFill>
              <a:schemeClr val="bg1">
                <a:lumMod val="50000"/>
                <a:lumOff val="50000"/>
              </a:schemeClr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winkelte Verbindung 16"/>
          <p:cNvCxnSpPr/>
          <p:nvPr/>
        </p:nvCxnSpPr>
        <p:spPr>
          <a:xfrm rot="10800000" flipV="1">
            <a:off x="5158308" y="2852936"/>
            <a:ext cx="3744416" cy="1944216"/>
          </a:xfrm>
          <a:prstGeom prst="bentConnector3">
            <a:avLst>
              <a:gd name="adj1" fmla="val 33147"/>
            </a:avLst>
          </a:prstGeom>
          <a:ln w="25400">
            <a:solidFill>
              <a:srgbClr val="0070C0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22415" y="908720"/>
            <a:ext cx="9143998" cy="996280"/>
          </a:xfrm>
        </p:spPr>
        <p:txBody>
          <a:bodyPr>
            <a:normAutofit/>
          </a:bodyPr>
          <a:lstStyle/>
          <a:p>
            <a:r>
              <a:rPr lang="de-DE" dirty="0"/>
              <a:t>Gefahrensymbol, Piktogramm, H-/P-Satz</a:t>
            </a:r>
            <a:br>
              <a:rPr lang="de-DE" dirty="0"/>
            </a:br>
            <a:endParaRPr lang="de-DE" dirty="0"/>
          </a:p>
        </p:txBody>
      </p:sp>
      <p:pic>
        <p:nvPicPr>
          <p:cNvPr id="11" name="Inhaltsplatzhalter 10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759" y="1905000"/>
            <a:ext cx="9400876" cy="4394935"/>
          </a:xfrm>
        </p:spPr>
      </p:pic>
      <p:sp>
        <p:nvSpPr>
          <p:cNvPr id="12" name="Ellipse 11"/>
          <p:cNvSpPr/>
          <p:nvPr/>
        </p:nvSpPr>
        <p:spPr>
          <a:xfrm>
            <a:off x="9134052" y="4477946"/>
            <a:ext cx="1766978" cy="1584177"/>
          </a:xfrm>
          <a:prstGeom prst="ellipse">
            <a:avLst/>
          </a:prstGeom>
          <a:noFill/>
          <a:ln w="76200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2124" y="2036659"/>
            <a:ext cx="1739006" cy="1651324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0839" y="4412516"/>
            <a:ext cx="1732050" cy="1644719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03111" y="2006507"/>
            <a:ext cx="1697919" cy="1619444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20839" y="1920631"/>
            <a:ext cx="1712810" cy="1633646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11759" y="4394280"/>
            <a:ext cx="1743607" cy="165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55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Vorkommen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22412" y="1916833"/>
            <a:ext cx="9828583" cy="4255368"/>
          </a:xfrm>
        </p:spPr>
        <p:txBody>
          <a:bodyPr numCol="1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de-DE" dirty="0" smtClean="0"/>
              <a:t>-in </a:t>
            </a:r>
            <a:r>
              <a:rPr lang="de-DE" dirty="0" smtClean="0"/>
              <a:t>geringen </a:t>
            </a:r>
            <a:r>
              <a:rPr lang="de-DE" dirty="0"/>
              <a:t>Mengen in der Natur </a:t>
            </a:r>
            <a:r>
              <a:rPr lang="de-DE" dirty="0" smtClean="0"/>
              <a:t>(z.B. im Regenwasser</a:t>
            </a:r>
            <a:r>
              <a:rPr lang="de-DE" dirty="0"/>
              <a:t>, </a:t>
            </a:r>
            <a:r>
              <a:rPr lang="de-DE" dirty="0" smtClean="0"/>
              <a:t>in der Ackererde</a:t>
            </a:r>
            <a:r>
              <a:rPr lang="de-DE" dirty="0"/>
              <a:t>, </a:t>
            </a:r>
            <a:r>
              <a:rPr lang="de-DE" dirty="0" smtClean="0"/>
              <a:t>im Grund</a:t>
            </a:r>
            <a:r>
              <a:rPr lang="de-DE" dirty="0"/>
              <a:t>, </a:t>
            </a:r>
            <a:r>
              <a:rPr lang="de-DE" dirty="0" smtClean="0"/>
              <a:t>im Brunnen</a:t>
            </a:r>
            <a:r>
              <a:rPr lang="de-DE" dirty="0"/>
              <a:t>), </a:t>
            </a:r>
            <a:r>
              <a:rPr lang="de-DE" dirty="0" smtClean="0"/>
              <a:t>im Speichel </a:t>
            </a:r>
            <a:r>
              <a:rPr lang="de-DE" dirty="0"/>
              <a:t>und Nasensekret des </a:t>
            </a:r>
            <a:r>
              <a:rPr lang="de-DE" dirty="0" smtClean="0"/>
              <a:t>Menschen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dirty="0" smtClean="0"/>
              <a:t>-die Säure tritt in der Natur sehr häufig in Verbindungen mit anderen Stoffen auf</a:t>
            </a:r>
            <a:endParaRPr lang="de-DE" dirty="0"/>
          </a:p>
          <a:p>
            <a:pPr>
              <a:lnSpc>
                <a:spcPct val="100000"/>
              </a:lnSpc>
            </a:pP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413515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Herstellung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idx="1"/>
          </p:nvPr>
        </p:nvSpPr>
        <p:spPr>
          <a:xfrm>
            <a:off x="1522414" y="1905000"/>
            <a:ext cx="9144000" cy="4836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/>
              <a:t>Salpetrige Säure lässt sich im Labor durch das </a:t>
            </a:r>
            <a:r>
              <a:rPr lang="de-DE" sz="2000" dirty="0" smtClean="0">
                <a:solidFill>
                  <a:srgbClr val="FFFF00"/>
                </a:solidFill>
              </a:rPr>
              <a:t>Birkeland-Eyde Verfahren </a:t>
            </a:r>
            <a:r>
              <a:rPr lang="de-DE" sz="2000" dirty="0" smtClean="0"/>
              <a:t>herstellen. </a:t>
            </a:r>
          </a:p>
          <a:p>
            <a:pPr marL="0" indent="0">
              <a:buNone/>
            </a:pPr>
            <a:r>
              <a:rPr lang="de-DE" sz="2000" dirty="0" smtClean="0"/>
              <a:t>Im </a:t>
            </a:r>
            <a:r>
              <a:rPr lang="de-DE" sz="2000" dirty="0" smtClean="0">
                <a:solidFill>
                  <a:srgbClr val="FFFF00"/>
                </a:solidFill>
              </a:rPr>
              <a:t>Birkeland-Eyde Verfahren </a:t>
            </a:r>
            <a:r>
              <a:rPr lang="de-DE" sz="2000" dirty="0" smtClean="0"/>
              <a:t>wird </a:t>
            </a:r>
            <a:r>
              <a:rPr lang="de-DE" sz="2000" dirty="0" smtClean="0"/>
              <a:t>(Luft-)Stickstoff </a:t>
            </a:r>
            <a:r>
              <a:rPr lang="de-DE" sz="2000" dirty="0"/>
              <a:t>in </a:t>
            </a:r>
            <a:r>
              <a:rPr lang="de-DE" sz="2000" dirty="0" smtClean="0"/>
              <a:t>einem </a:t>
            </a:r>
            <a:r>
              <a:rPr lang="de-DE" sz="2000" dirty="0" smtClean="0"/>
              <a:t>Erlenmeyerrundkolben </a:t>
            </a:r>
            <a:r>
              <a:rPr lang="de-DE" sz="2000" dirty="0" smtClean="0"/>
              <a:t>verbrannt. Dies geschieht durch zwei Nägeln die mit </a:t>
            </a:r>
            <a:r>
              <a:rPr lang="de-DE" sz="2000" dirty="0"/>
              <a:t>einer </a:t>
            </a:r>
            <a:r>
              <a:rPr lang="de-DE" sz="2000" dirty="0" smtClean="0"/>
              <a:t>starken </a:t>
            </a:r>
            <a:r>
              <a:rPr lang="de-DE" sz="2000" dirty="0"/>
              <a:t>Stromquelle </a:t>
            </a:r>
            <a:r>
              <a:rPr lang="de-DE" sz="2000" dirty="0" smtClean="0"/>
              <a:t>verbunden sind. Diese erzeugen daraufhin einen starken Elektronenfluss </a:t>
            </a:r>
            <a:r>
              <a:rPr lang="de-DE" sz="2000" dirty="0"/>
              <a:t>und </a:t>
            </a:r>
            <a:r>
              <a:rPr lang="de-DE" sz="2000" dirty="0" smtClean="0"/>
              <a:t>große Hitze. Bei  </a:t>
            </a:r>
            <a:r>
              <a:rPr lang="de-DE" sz="2000" dirty="0"/>
              <a:t>dieser  </a:t>
            </a:r>
            <a:r>
              <a:rPr lang="de-DE" sz="2000" dirty="0" smtClean="0"/>
              <a:t>Stickstoffverbrennung  </a:t>
            </a:r>
            <a:r>
              <a:rPr lang="de-DE" sz="2000" dirty="0"/>
              <a:t>reagieren S</a:t>
            </a:r>
            <a:r>
              <a:rPr lang="de-DE" sz="2000" dirty="0" smtClean="0"/>
              <a:t>auerstoff  </a:t>
            </a:r>
            <a:r>
              <a:rPr lang="de-DE" sz="2000" dirty="0"/>
              <a:t>und </a:t>
            </a:r>
            <a:r>
              <a:rPr lang="de-DE" sz="2000" dirty="0" smtClean="0"/>
              <a:t>Stickstoff </a:t>
            </a:r>
            <a:r>
              <a:rPr lang="de-DE" sz="2000" dirty="0"/>
              <a:t>zu </a:t>
            </a:r>
            <a:r>
              <a:rPr lang="de-DE" sz="2000" dirty="0" smtClean="0"/>
              <a:t>Stickstoffdioxid (NO</a:t>
            </a:r>
            <a:r>
              <a:rPr lang="de-DE" sz="2000" dirty="0" smtClean="0">
                <a:latin typeface="Calibri" panose="020F0502020204030204" pitchFamily="34" charset="0"/>
              </a:rPr>
              <a:t>₂). Am Erlenmeyerkolben ist eine Art Handpumpe befestigt und über </a:t>
            </a:r>
            <a:r>
              <a:rPr lang="de-DE" sz="2000" dirty="0">
                <a:latin typeface="Calibri" panose="020F0502020204030204" pitchFamily="34" charset="0"/>
              </a:rPr>
              <a:t>einen </a:t>
            </a:r>
            <a:r>
              <a:rPr lang="de-DE" sz="2000" dirty="0" smtClean="0">
                <a:latin typeface="Calibri" panose="020F0502020204030204" pitchFamily="34" charset="0"/>
              </a:rPr>
              <a:t>Schlauch daran verbunden. Danach wird </a:t>
            </a:r>
            <a:r>
              <a:rPr lang="de-DE" sz="2000" dirty="0">
                <a:latin typeface="Calibri" panose="020F0502020204030204" pitchFamily="34" charset="0"/>
              </a:rPr>
              <a:t>über ein </a:t>
            </a:r>
            <a:r>
              <a:rPr lang="de-DE" sz="2000" dirty="0" smtClean="0">
                <a:latin typeface="Calibri" panose="020F0502020204030204" pitchFamily="34" charset="0"/>
              </a:rPr>
              <a:t>Gasrohr </a:t>
            </a:r>
            <a:r>
              <a:rPr lang="de-DE" sz="2000" dirty="0">
                <a:latin typeface="Calibri" panose="020F0502020204030204" pitchFamily="34" charset="0"/>
              </a:rPr>
              <a:t>das entstandene </a:t>
            </a:r>
            <a:r>
              <a:rPr lang="de-DE" sz="2000" dirty="0" smtClean="0">
                <a:latin typeface="Calibri" panose="020F0502020204030204" pitchFamily="34" charset="0"/>
              </a:rPr>
              <a:t>Stickstoffdioxid (NO₂)  </a:t>
            </a:r>
            <a:r>
              <a:rPr lang="de-DE" sz="2000" dirty="0">
                <a:latin typeface="Calibri" panose="020F0502020204030204" pitchFamily="34" charset="0"/>
              </a:rPr>
              <a:t>in  ein  Reagenzglas,  welches  mit  Wasser  gefüllt  ist,  </a:t>
            </a:r>
            <a:r>
              <a:rPr lang="de-DE" sz="2000" dirty="0" smtClean="0">
                <a:latin typeface="Calibri" panose="020F0502020204030204" pitchFamily="34" charset="0"/>
              </a:rPr>
              <a:t>hinein geleitet</a:t>
            </a:r>
            <a:r>
              <a:rPr lang="de-DE" sz="2000" dirty="0">
                <a:latin typeface="Calibri" panose="020F0502020204030204" pitchFamily="34" charset="0"/>
              </a:rPr>
              <a:t>.  Das </a:t>
            </a:r>
            <a:r>
              <a:rPr lang="de-DE" sz="2000" dirty="0" smtClean="0">
                <a:latin typeface="Calibri" panose="020F0502020204030204" pitchFamily="34" charset="0"/>
              </a:rPr>
              <a:t>Wasser, welches im Reagenzglas sich befindet, </a:t>
            </a:r>
            <a:r>
              <a:rPr lang="de-DE" sz="2000" dirty="0">
                <a:latin typeface="Calibri" panose="020F0502020204030204" pitchFamily="34" charset="0"/>
              </a:rPr>
              <a:t>reagiert mit dem Stickstoffdioxid </a:t>
            </a:r>
            <a:r>
              <a:rPr lang="de-DE" sz="2000" dirty="0" smtClean="0">
                <a:latin typeface="Calibri" panose="020F0502020204030204" pitchFamily="34" charset="0"/>
              </a:rPr>
              <a:t>(NO₂) zu </a:t>
            </a:r>
            <a:r>
              <a:rPr lang="de-DE" sz="2000" dirty="0">
                <a:latin typeface="Calibri" panose="020F0502020204030204" pitchFamily="34" charset="0"/>
              </a:rPr>
              <a:t>Salpetriger </a:t>
            </a:r>
            <a:r>
              <a:rPr lang="de-DE" sz="2000" dirty="0" smtClean="0">
                <a:latin typeface="Calibri" panose="020F0502020204030204" pitchFamily="34" charset="0"/>
              </a:rPr>
              <a:t>Säure (HNO₂) </a:t>
            </a:r>
            <a:r>
              <a:rPr lang="de-DE" sz="2000" dirty="0">
                <a:latin typeface="Calibri" panose="020F0502020204030204" pitchFamily="34" charset="0"/>
              </a:rPr>
              <a:t>und </a:t>
            </a:r>
            <a:r>
              <a:rPr lang="de-DE" sz="2000" dirty="0" smtClean="0">
                <a:latin typeface="Calibri" panose="020F0502020204030204" pitchFamily="34" charset="0"/>
              </a:rPr>
              <a:t>Salpetersäure (HNO₃). </a:t>
            </a:r>
            <a:r>
              <a:rPr lang="de-DE" sz="2000" dirty="0" smtClean="0"/>
              <a:t>Allerdings zerfällt die Salpetrige   </a:t>
            </a:r>
            <a:r>
              <a:rPr lang="de-DE" sz="2000" dirty="0"/>
              <a:t>Säure  </a:t>
            </a:r>
            <a:r>
              <a:rPr lang="de-DE" sz="2000" dirty="0" smtClean="0"/>
              <a:t>nach   kürzester   </a:t>
            </a:r>
            <a:r>
              <a:rPr lang="de-DE" sz="2000" dirty="0"/>
              <a:t>Zeit   in </a:t>
            </a:r>
            <a:r>
              <a:rPr lang="de-DE" sz="2000" dirty="0" smtClean="0"/>
              <a:t>seine Bestandteile  Salpetersäure (HNO₃) , Stickstoffmonooxid (NO) und Wasser (H</a:t>
            </a:r>
            <a:r>
              <a:rPr lang="de-DE" sz="2000" dirty="0" smtClean="0">
                <a:latin typeface="Calibri" panose="020F0502020204030204" pitchFamily="34" charset="0"/>
              </a:rPr>
              <a:t>₂O)</a:t>
            </a:r>
            <a:r>
              <a:rPr lang="de-DE" sz="2000" dirty="0" smtClean="0"/>
              <a:t>.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 smtClean="0"/>
          </a:p>
          <a:p>
            <a:pPr marL="0" indent="0">
              <a:buNone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21589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Herstellung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52330" y="2060848"/>
            <a:ext cx="6084166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dirty="0" smtClean="0"/>
              <a:t>N</a:t>
            </a:r>
            <a:r>
              <a:rPr lang="de-DE" sz="3200" dirty="0" smtClean="0">
                <a:latin typeface="Calibri" panose="020F0502020204030204" pitchFamily="34" charset="0"/>
              </a:rPr>
              <a:t>₂ + 2 O₂ → 2 NO₂</a:t>
            </a:r>
          </a:p>
          <a:p>
            <a:pPr marL="0" indent="0">
              <a:buNone/>
            </a:pPr>
            <a:endParaRPr lang="de-DE" sz="3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3200" dirty="0">
                <a:latin typeface="Calibri" panose="020F0502020204030204" pitchFamily="34" charset="0"/>
              </a:rPr>
              <a:t>6 NO₂ + 3 H₂O → 3 HNO₃ + 3 HNO₂</a:t>
            </a:r>
          </a:p>
          <a:p>
            <a:pPr marL="0" indent="0">
              <a:buNone/>
            </a:pPr>
            <a:endParaRPr lang="de-DE" sz="32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3200" dirty="0" smtClean="0">
                <a:latin typeface="Calibri" panose="020F0502020204030204" pitchFamily="34" charset="0"/>
              </a:rPr>
              <a:t>3 </a:t>
            </a:r>
            <a:r>
              <a:rPr lang="de-DE" sz="3200" dirty="0">
                <a:latin typeface="Calibri" panose="020F0502020204030204" pitchFamily="34" charset="0"/>
              </a:rPr>
              <a:t>HNO₂ → HNO₃ + 2 NO + H</a:t>
            </a:r>
            <a:r>
              <a:rPr lang="de-DE" sz="3200" dirty="0" smtClean="0">
                <a:latin typeface="Calibri" panose="020F0502020204030204" pitchFamily="34" charset="0"/>
              </a:rPr>
              <a:t>₂O</a:t>
            </a:r>
            <a:endParaRPr lang="de-DE" sz="32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de-DE" sz="3200" dirty="0"/>
          </a:p>
          <a:p>
            <a:pPr marL="0" indent="0">
              <a:buNone/>
            </a:pPr>
            <a:endParaRPr lang="de-DE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069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_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1D67187-16B7-465E-9B2B-D6BEE742FA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Präsentation Schultafel (Breitbild)</Template>
  <TotalTime>0</TotalTime>
  <Words>457</Words>
  <Application>Microsoft Macintosh PowerPoint</Application>
  <PresentationFormat>Benutzerdefiniert</PresentationFormat>
  <Paragraphs>70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Calibri</vt:lpstr>
      <vt:lpstr>Consolas</vt:lpstr>
      <vt:lpstr>Corbel</vt:lpstr>
      <vt:lpstr>Wingdings</vt:lpstr>
      <vt:lpstr>Arial</vt:lpstr>
      <vt:lpstr>Chalkboard_16x9</vt:lpstr>
      <vt:lpstr>Salpetrige Säure HNO₂</vt:lpstr>
      <vt:lpstr>Gliederung</vt:lpstr>
      <vt:lpstr>Steckbrief</vt:lpstr>
      <vt:lpstr>Summenformel, LEWIS-Formel</vt:lpstr>
      <vt:lpstr>3D-Modell</vt:lpstr>
      <vt:lpstr>Gefahrensymbol, Piktogramm, H-/P-Satz </vt:lpstr>
      <vt:lpstr>Vorkommen</vt:lpstr>
      <vt:lpstr>Herstellung</vt:lpstr>
      <vt:lpstr>Herstellung</vt:lpstr>
      <vt:lpstr>Verwendung</vt:lpstr>
      <vt:lpstr>Salz der Säure</vt:lpstr>
      <vt:lpstr>Natriumnitrit  </vt:lpstr>
      <vt:lpstr>Quellen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2016-04-07T16:50:07Z</dcterms:created>
  <dcterms:modified xsi:type="dcterms:W3CDTF">2016-04-19T17:59:52Z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TC028048469991</vt:lpwstr>
  </property>
</Properties>
</file>