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2" r:id="rId8"/>
    <p:sldId id="267" r:id="rId9"/>
    <p:sldId id="26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58" autoAdjust="0"/>
    <p:restoredTop sz="94679"/>
  </p:normalViewPr>
  <p:slideViewPr>
    <p:cSldViewPr snapToGrid="0">
      <p:cViewPr>
        <p:scale>
          <a:sx n="200" d="100"/>
          <a:sy n="200" d="100"/>
        </p:scale>
        <p:origin x="1880" y="52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188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75077-A074-4E8C-B45E-964494945228}" type="datetimeFigureOut">
              <a:rPr lang="de-DE" smtClean="0"/>
              <a:t>18.09.16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4C80B-8910-445E-8D30-7A590951118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1254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48A4-4B96-49F4-8C25-4C9D06114B2C}" type="datetimeFigureOut">
              <a:rPr lang="de-DE" smtClean="0"/>
              <a:t>18.09.16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1F1E7-4EFD-4BFF-B438-FCD52FD36B1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356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1F1E7-4EFD-4BFF-B438-FCD52FD36B17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641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ltGray">
          <a:xfrm>
            <a:off x="0" y="4572000"/>
            <a:ext cx="12192000" cy="16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8" name="Gerader Verbinder 7"/>
          <p:cNvCxnSpPr/>
          <p:nvPr/>
        </p:nvCxnSpPr>
        <p:spPr>
          <a:xfrm>
            <a:off x="0" y="62103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09600" y="4740333"/>
            <a:ext cx="10972800" cy="1263534"/>
          </a:xfrm>
        </p:spPr>
        <p:txBody>
          <a:bodyPr anchor="ctr">
            <a:normAutofit/>
          </a:bodyPr>
          <a:lstStyle>
            <a:lvl1pPr algn="l">
              <a:defRPr sz="58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09600" y="6286500"/>
            <a:ext cx="10972800" cy="45720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pic>
        <p:nvPicPr>
          <p:cNvPr id="9" name="Grafik 8" descr="Closeup of test tubes" title="Science pictur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" y="0"/>
            <a:ext cx="12188952" cy="457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16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de-DE" smtClean="0"/>
              <a:t>18.09.16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155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ltGray">
          <a:xfrm>
            <a:off x="9310254" y="0"/>
            <a:ext cx="288174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8" name="Gerader Verbinder 7"/>
          <p:cNvCxnSpPr/>
          <p:nvPr/>
        </p:nvCxnSpPr>
        <p:spPr>
          <a:xfrm flipH="1">
            <a:off x="9310254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486900" y="685800"/>
            <a:ext cx="2324100" cy="5486399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199" y="685800"/>
            <a:ext cx="8105775" cy="548639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de-DE" smtClean="0"/>
              <a:t>18.09.16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264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de-DE" smtClean="0"/>
              <a:t>18.09.16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308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ltGray">
          <a:xfrm>
            <a:off x="0" y="0"/>
            <a:ext cx="12192000" cy="571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8" name="Gerader Verbinder 7"/>
          <p:cNvCxnSpPr/>
          <p:nvPr/>
        </p:nvCxnSpPr>
        <p:spPr>
          <a:xfrm>
            <a:off x="0" y="57531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3153095"/>
            <a:ext cx="10972800" cy="2286000"/>
          </a:xfrm>
        </p:spPr>
        <p:txBody>
          <a:bodyPr anchor="b">
            <a:normAutofit/>
          </a:bodyPr>
          <a:lstStyle>
            <a:lvl1pPr>
              <a:defRPr sz="5800" b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3250" y="5864054"/>
            <a:ext cx="10972800" cy="450042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3724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66800" y="1714501"/>
            <a:ext cx="4752109" cy="44577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73091" y="1714501"/>
            <a:ext cx="4752109" cy="44577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de-DE" smtClean="0"/>
              <a:t>18.09.16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238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6800" y="1529541"/>
            <a:ext cx="4754880" cy="811583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66800" y="2484692"/>
            <a:ext cx="4754880" cy="3687508"/>
          </a:xfrm>
        </p:spPr>
        <p:txBody>
          <a:bodyPr/>
          <a:lstStyle>
            <a:lvl1pPr>
              <a:spcBef>
                <a:spcPts val="2000"/>
              </a:spcBef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370320" y="1529541"/>
            <a:ext cx="4754880" cy="811583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370320" y="2484692"/>
            <a:ext cx="4754880" cy="3687508"/>
          </a:xfrm>
        </p:spPr>
        <p:txBody>
          <a:bodyPr/>
          <a:lstStyle>
            <a:lvl1pPr>
              <a:spcBef>
                <a:spcPts val="2000"/>
              </a:spcBef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de-DE" smtClean="0"/>
              <a:t>18.09.16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62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de-DE" smtClean="0"/>
              <a:t>18.09.16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594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2902D-A5F5-4D7D-AAA7-32469BA0BC4D}" type="datetimeFigureOut">
              <a:rPr lang="de-DE" smtClean="0"/>
              <a:t>18.09.16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9F40-B079-4B71-A627-7266DFEA7F0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633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 bwMode="ltGray">
          <a:xfrm>
            <a:off x="0" y="0"/>
            <a:ext cx="4267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9" name="Gerader Verbinder 8"/>
          <p:cNvCxnSpPr/>
          <p:nvPr/>
        </p:nvCxnSpPr>
        <p:spPr>
          <a:xfrm flipH="1">
            <a:off x="4267200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0519" y="465512"/>
            <a:ext cx="3506162" cy="1600200"/>
          </a:xfrm>
        </p:spPr>
        <p:txBody>
          <a:bodyPr anchor="t">
            <a:normAutofit/>
          </a:bodyPr>
          <a:lstStyle>
            <a:lvl1pPr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99000" y="465513"/>
            <a:ext cx="7048500" cy="5935287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0519" y="3746500"/>
            <a:ext cx="3506162" cy="24257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0201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688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29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 bwMode="ltGray">
          <a:xfrm>
            <a:off x="0" y="0"/>
            <a:ext cx="4267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9" name="Gerader Verbinder 8"/>
          <p:cNvCxnSpPr/>
          <p:nvPr/>
        </p:nvCxnSpPr>
        <p:spPr>
          <a:xfrm flipH="1">
            <a:off x="4267200" y="0"/>
            <a:ext cx="1" cy="685800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4048" y="466344"/>
            <a:ext cx="3502152" cy="1600200"/>
          </a:xfrm>
        </p:spPr>
        <p:txBody>
          <a:bodyPr anchor="t">
            <a:normAutofit/>
          </a:bodyPr>
          <a:lstStyle>
            <a:lvl1pPr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309872" y="0"/>
            <a:ext cx="7882128" cy="6858000"/>
          </a:xfrm>
        </p:spPr>
        <p:txBody>
          <a:bodyPr tIns="7315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4048" y="3749040"/>
            <a:ext cx="3502152" cy="242316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3493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ltGray">
          <a:xfrm>
            <a:off x="0" y="0"/>
            <a:ext cx="121920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9" name="Gerader Verbinder 8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762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1066800" y="127000"/>
            <a:ext cx="10058400" cy="1097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6800" y="1714500"/>
            <a:ext cx="100584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486900" y="6394450"/>
            <a:ext cx="23241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0402902D-A5F5-4D7D-AAA7-32469BA0BC4D}" type="datetimeFigureOut">
              <a:rPr lang="de-DE" smtClean="0"/>
              <a:pPr/>
              <a:t>18.09.16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809625" y="6394450"/>
            <a:ext cx="81343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724" y="6394450"/>
            <a:ext cx="5238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5F4C9F40-B079-4B71-A627-7266DFEA7F0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5958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ts val="2200"/>
        </a:spcBef>
        <a:buClr>
          <a:schemeClr val="tx1">
            <a:lumMod val="65000"/>
          </a:schemeClr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ts val="1600"/>
        </a:spcBef>
        <a:buClr>
          <a:schemeClr val="tx1">
            <a:lumMod val="6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ts val="1200"/>
        </a:spcBef>
        <a:buClr>
          <a:schemeClr val="tx1">
            <a:lumMod val="65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ts val="10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17320" indent="-228600" algn="l" defTabSz="914400" rtl="0" eaLnBrk="1" latinLnBrk="0" hangingPunct="1">
        <a:spcBef>
          <a:spcPts val="8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745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228600" algn="l" defTabSz="914400" rtl="0" eaLnBrk="1" latinLnBrk="0" hangingPunct="1">
        <a:spcBef>
          <a:spcPts val="600"/>
        </a:spcBef>
        <a:buClr>
          <a:schemeClr val="tx1">
            <a:lumMod val="65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S%C3%A4urekonstante" TargetMode="External"/><Relationship Id="rId4" Type="http://schemas.openxmlformats.org/officeDocument/2006/relationships/hyperlink" Target="http://www.chemieunterricht.de/dc2/mwg/mwg-kon.htm" TargetMode="External"/><Relationship Id="rId5" Type="http://schemas.openxmlformats.org/officeDocument/2006/relationships/hyperlink" Target="https://www.youtube.com/watch?v=--y5LNJiAlo" TargetMode="External"/><Relationship Id="rId6" Type="http://schemas.openxmlformats.org/officeDocument/2006/relationships/hyperlink" Target="https://www.youtube.com/watch?v=FuAap__7kbA" TargetMode="External"/><Relationship Id="rId7" Type="http://schemas.openxmlformats.org/officeDocument/2006/relationships/hyperlink" Target="http://www.wzemann.de/chemie/styled-2/blog-7/index.html" TargetMode="External"/><Relationship Id="rId1" Type="http://schemas.openxmlformats.org/officeDocument/2006/relationships/slideLayout" Target="../slideLayouts/slideLayout8.xml"/><Relationship Id="rId2" Type="http://schemas.openxmlformats.org/officeDocument/2006/relationships/hyperlink" Target="http://www.chemie.de/lexikon/S%C3%A4urekonstant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Säurekonstante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Mareike Damm 									16.09.2016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078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Definition</a:t>
            </a:r>
          </a:p>
          <a:p>
            <a:r>
              <a:rPr lang="de-DE" dirty="0" smtClean="0"/>
              <a:t>Brönsted Theorie</a:t>
            </a:r>
          </a:p>
          <a:p>
            <a:r>
              <a:rPr lang="de-DE" dirty="0" smtClean="0"/>
              <a:t>Gleichgewichtskonstante (K)</a:t>
            </a:r>
          </a:p>
          <a:p>
            <a:r>
              <a:rPr lang="de-DE" dirty="0" smtClean="0"/>
              <a:t>Säurekonstante (K</a:t>
            </a:r>
            <a:r>
              <a:rPr lang="de-DE" baseline="-25000" dirty="0" smtClean="0"/>
              <a:t>S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pK</a:t>
            </a:r>
            <a:r>
              <a:rPr lang="de-DE" baseline="-25000" dirty="0" err="1" smtClean="0"/>
              <a:t>S</a:t>
            </a:r>
            <a:endParaRPr lang="de-DE" baseline="-25000" dirty="0" smtClean="0"/>
          </a:p>
          <a:p>
            <a:r>
              <a:rPr lang="de-DE" dirty="0" smtClean="0"/>
              <a:t>Beispiel</a:t>
            </a:r>
          </a:p>
          <a:p>
            <a:r>
              <a:rPr lang="de-DE" dirty="0" smtClean="0"/>
              <a:t>Quellen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293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66800" y="3142445"/>
            <a:ext cx="10058400" cy="1468192"/>
          </a:xfrm>
        </p:spPr>
        <p:txBody>
          <a:bodyPr/>
          <a:lstStyle/>
          <a:p>
            <a:pPr marL="0" indent="0" algn="ctr">
              <a:buNone/>
            </a:pPr>
            <a:r>
              <a:rPr lang="de-DE" sz="2400" dirty="0" smtClean="0"/>
              <a:t>Die Säurekonstante ist ein Maß für die Stärke einer Säure und im welchem Maße ein Stoff in einer Gleichgewichtsreaktion (Säure-Base-Reaktion) mit Wasser unter Protolyse reagiert. </a:t>
            </a:r>
          </a:p>
          <a:p>
            <a:endParaRPr lang="de-DE" sz="2400" dirty="0"/>
          </a:p>
          <a:p>
            <a:endParaRPr lang="de-DE" sz="24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414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Brönsted Theorie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de-DE" sz="2400" dirty="0" smtClean="0"/>
              <a:t>Protolyse: Protonenübertragung</a:t>
            </a:r>
          </a:p>
          <a:p>
            <a:r>
              <a:rPr lang="de-DE" sz="2400" dirty="0" err="1" smtClean="0"/>
              <a:t>Brönsted</a:t>
            </a:r>
            <a:r>
              <a:rPr lang="de-DE" sz="2400" dirty="0" smtClean="0"/>
              <a:t>-Base</a:t>
            </a:r>
          </a:p>
          <a:p>
            <a:pPr lvl="1"/>
            <a:r>
              <a:rPr lang="de-DE" sz="2400" dirty="0" smtClean="0"/>
              <a:t>Protonenakzeptor</a:t>
            </a:r>
          </a:p>
          <a:p>
            <a:pPr lvl="1"/>
            <a:r>
              <a:rPr lang="de-DE" sz="2400" dirty="0" smtClean="0"/>
              <a:t>nimmt Protonen auf</a:t>
            </a:r>
            <a:endParaRPr lang="de-DE" sz="2400" dirty="0"/>
          </a:p>
          <a:p>
            <a:r>
              <a:rPr lang="de-DE" sz="2400" dirty="0" err="1" smtClean="0"/>
              <a:t>Brönsted</a:t>
            </a:r>
            <a:r>
              <a:rPr lang="de-DE" sz="2400" dirty="0" smtClean="0"/>
              <a:t>-Säure</a:t>
            </a:r>
          </a:p>
          <a:p>
            <a:pPr lvl="1"/>
            <a:r>
              <a:rPr lang="de-DE" sz="2400" dirty="0" smtClean="0"/>
              <a:t>Protonendonator</a:t>
            </a:r>
          </a:p>
          <a:p>
            <a:pPr lvl="1"/>
            <a:r>
              <a:rPr lang="de-DE" sz="2400" dirty="0"/>
              <a:t>g</a:t>
            </a:r>
            <a:r>
              <a:rPr lang="de-DE" sz="2400" dirty="0" smtClean="0"/>
              <a:t>ibt H</a:t>
            </a:r>
            <a:r>
              <a:rPr lang="de-DE" sz="2400" dirty="0" smtClean="0">
                <a:latin typeface="Calibri" panose="020F0502020204030204" pitchFamily="34" charset="0"/>
              </a:rPr>
              <a:t>⁺-Ionen ab</a:t>
            </a:r>
          </a:p>
          <a:p>
            <a:pPr lvl="1"/>
            <a:endParaRPr lang="de-DE" dirty="0">
              <a:latin typeface="Calibri" panose="020F0502020204030204" pitchFamily="34" charset="0"/>
            </a:endParaRPr>
          </a:p>
          <a:p>
            <a:pPr lvl="1"/>
            <a:endParaRPr lang="de-DE" dirty="0" smtClean="0">
              <a:latin typeface="Calibri" panose="020F0502020204030204" pitchFamily="34" charset="0"/>
            </a:endParaRPr>
          </a:p>
          <a:p>
            <a:pPr lvl="1"/>
            <a:endParaRPr lang="de-DE" dirty="0">
              <a:latin typeface="Calibri" panose="020F0502020204030204" pitchFamily="34" charset="0"/>
            </a:endParaRPr>
          </a:p>
          <a:p>
            <a:pPr lvl="1"/>
            <a:endParaRPr lang="de-DE" dirty="0"/>
          </a:p>
          <a:p>
            <a:pPr lvl="1"/>
            <a:endParaRPr lang="de-DE" dirty="0">
              <a:latin typeface="Calibri" panose="020F0502020204030204" pitchFamily="34" charset="0"/>
            </a:endParaRPr>
          </a:p>
          <a:p>
            <a:pPr lvl="1"/>
            <a:endParaRPr lang="de-DE" dirty="0">
              <a:latin typeface="Calibri" panose="020F0502020204030204" pitchFamily="34" charset="0"/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de-DE" sz="2200" dirty="0" smtClean="0"/>
              <a:t>Beispiel</a:t>
            </a:r>
          </a:p>
          <a:p>
            <a:pPr marL="320040" lvl="1" indent="0">
              <a:buNone/>
            </a:pPr>
            <a:r>
              <a:rPr lang="de-DE" sz="2200" dirty="0"/>
              <a:t>	</a:t>
            </a:r>
            <a:r>
              <a:rPr lang="de-DE" sz="2200" dirty="0" smtClean="0"/>
              <a:t>  </a:t>
            </a:r>
            <a:r>
              <a:rPr lang="de-DE" sz="2200" b="1" dirty="0" smtClean="0">
                <a:solidFill>
                  <a:srgbClr val="FF0000"/>
                </a:solidFill>
              </a:rPr>
              <a:t>H</a:t>
            </a:r>
            <a:r>
              <a:rPr lang="de-DE" sz="2200" dirty="0" smtClean="0"/>
              <a:t>A + H₂O ↔ A</a:t>
            </a:r>
            <a:r>
              <a:rPr lang="de-DE" sz="2200" baseline="30000" dirty="0" smtClean="0"/>
              <a:t>-</a:t>
            </a:r>
            <a:r>
              <a:rPr lang="de-DE" sz="2200" dirty="0" smtClean="0"/>
              <a:t> + H</a:t>
            </a:r>
            <a:r>
              <a:rPr lang="de-DE" sz="2200" baseline="-25000" dirty="0" smtClean="0"/>
              <a:t>3</a:t>
            </a:r>
            <a:r>
              <a:rPr lang="de-DE" sz="2200" dirty="0" smtClean="0"/>
              <a:t>O</a:t>
            </a:r>
            <a:r>
              <a:rPr lang="de-DE" sz="2200" baseline="30000" dirty="0" smtClean="0"/>
              <a:t>+</a:t>
            </a:r>
          </a:p>
          <a:p>
            <a:pPr marL="0" indent="0">
              <a:buNone/>
            </a:pPr>
            <a:r>
              <a:rPr lang="de-DE" sz="2200" b="1" dirty="0" smtClean="0">
                <a:solidFill>
                  <a:srgbClr val="FF0000"/>
                </a:solidFill>
              </a:rPr>
              <a:t>H</a:t>
            </a:r>
            <a:r>
              <a:rPr lang="de-DE" sz="2200" dirty="0" smtClean="0"/>
              <a:t>A = Säure 1	  H₂O = Base 2	</a:t>
            </a:r>
          </a:p>
          <a:p>
            <a:pPr marL="0" indent="0">
              <a:buNone/>
            </a:pPr>
            <a:r>
              <a:rPr lang="de-DE" sz="2200" dirty="0" smtClean="0"/>
              <a:t>A</a:t>
            </a:r>
            <a:r>
              <a:rPr lang="de-DE" sz="2200" baseline="30000" dirty="0" smtClean="0"/>
              <a:t>-</a:t>
            </a:r>
            <a:r>
              <a:rPr lang="de-DE" sz="2200" dirty="0" smtClean="0"/>
              <a:t>  = </a:t>
            </a:r>
            <a:r>
              <a:rPr lang="de-DE" sz="2200" dirty="0"/>
              <a:t>Base </a:t>
            </a:r>
            <a:r>
              <a:rPr lang="de-DE" sz="2200" dirty="0" smtClean="0"/>
              <a:t>1	 </a:t>
            </a:r>
            <a:r>
              <a:rPr lang="de-DE" sz="2200" dirty="0"/>
              <a:t>H</a:t>
            </a:r>
            <a:r>
              <a:rPr lang="de-DE" sz="2200" baseline="-25000" dirty="0"/>
              <a:t>3</a:t>
            </a:r>
            <a:r>
              <a:rPr lang="de-DE" sz="2200" dirty="0"/>
              <a:t>O</a:t>
            </a:r>
            <a:r>
              <a:rPr lang="de-DE" sz="2200" baseline="30000" dirty="0"/>
              <a:t>+</a:t>
            </a:r>
            <a:r>
              <a:rPr lang="de-DE" sz="2200" dirty="0" smtClean="0"/>
              <a:t> </a:t>
            </a:r>
            <a:r>
              <a:rPr lang="de-DE" sz="2200" dirty="0"/>
              <a:t>= Säure </a:t>
            </a:r>
            <a:r>
              <a:rPr lang="de-DE" sz="2200" dirty="0" smtClean="0"/>
              <a:t>2</a:t>
            </a:r>
            <a:endParaRPr lang="de-DE" sz="2200" dirty="0"/>
          </a:p>
          <a:p>
            <a:pPr marL="0" indent="0">
              <a:buNone/>
            </a:pPr>
            <a:r>
              <a:rPr lang="de-DE" sz="2200" b="1" dirty="0" smtClean="0"/>
              <a:t>Säure-Base-Paar 1</a:t>
            </a:r>
          </a:p>
          <a:p>
            <a:pPr marL="0" indent="0">
              <a:buNone/>
            </a:pPr>
            <a:r>
              <a:rPr lang="de-DE" sz="2200" b="1" dirty="0">
                <a:solidFill>
                  <a:srgbClr val="FF0000"/>
                </a:solidFill>
              </a:rPr>
              <a:t>H</a:t>
            </a:r>
            <a:r>
              <a:rPr lang="de-DE" sz="2200" dirty="0"/>
              <a:t>A </a:t>
            </a:r>
            <a:r>
              <a:rPr lang="de-DE" sz="2200" dirty="0" smtClean="0"/>
              <a:t>+ A</a:t>
            </a:r>
            <a:r>
              <a:rPr lang="de-DE" sz="2200" baseline="30000" dirty="0" smtClean="0"/>
              <a:t>-</a:t>
            </a:r>
          </a:p>
          <a:p>
            <a:pPr marL="0" indent="0">
              <a:buNone/>
            </a:pPr>
            <a:r>
              <a:rPr lang="de-DE" sz="2200" b="1" dirty="0" smtClean="0"/>
              <a:t>Säure-Base-Paar 2</a:t>
            </a:r>
          </a:p>
          <a:p>
            <a:pPr marL="0" indent="0">
              <a:buNone/>
            </a:pPr>
            <a:r>
              <a:rPr lang="de-DE" sz="2200" dirty="0" smtClean="0"/>
              <a:t>H₂O + </a:t>
            </a:r>
            <a:r>
              <a:rPr lang="de-DE" sz="2200" dirty="0"/>
              <a:t>H</a:t>
            </a:r>
            <a:r>
              <a:rPr lang="de-DE" sz="2200" baseline="-25000" dirty="0"/>
              <a:t>3</a:t>
            </a:r>
            <a:r>
              <a:rPr lang="de-DE" sz="2200" dirty="0"/>
              <a:t>O</a:t>
            </a:r>
            <a:r>
              <a:rPr lang="de-DE" sz="2200" baseline="30000" dirty="0"/>
              <a:t>+</a:t>
            </a:r>
            <a:endParaRPr lang="de-DE" sz="2200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966233"/>
              </p:ext>
            </p:extLst>
          </p:nvPr>
        </p:nvGraphicFramePr>
        <p:xfrm>
          <a:off x="8655050" y="2368550"/>
          <a:ext cx="2921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r:id="rId3" imgW="301752" imgH="124968" progId="ACD.ChemSketch.20">
                  <p:embed/>
                </p:oleObj>
              </mc:Choice>
              <mc:Fallback>
                <p:oleObj r:id="rId3" imgW="301752" imgH="124968" progId="ACD.ChemSketch.2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5050" y="2368550"/>
                        <a:ext cx="292100" cy="1270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168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Gleichgewichtskonstante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>
          <a:xfrm>
            <a:off x="4775200" y="1727200"/>
            <a:ext cx="7024914" cy="4789713"/>
          </a:xfrm>
        </p:spPr>
        <p:txBody>
          <a:bodyPr>
            <a:normAutofit fontScale="25000" lnSpcReduction="20000"/>
          </a:bodyPr>
          <a:lstStyle/>
          <a:p>
            <a:r>
              <a:rPr lang="de-DE" sz="9600" dirty="0" smtClean="0"/>
              <a:t>Beispiel</a:t>
            </a:r>
          </a:p>
          <a:p>
            <a:endParaRPr lang="de-DE" sz="9600" dirty="0"/>
          </a:p>
          <a:p>
            <a:pPr marL="0" indent="0">
              <a:buNone/>
            </a:pPr>
            <a:r>
              <a:rPr lang="de-DE" sz="9600" dirty="0" smtClean="0"/>
              <a:t>K = </a:t>
            </a:r>
            <a:r>
              <a:rPr lang="de-DE" sz="9600" dirty="0"/>
              <a:t>[</a:t>
            </a:r>
            <a:r>
              <a:rPr lang="de-DE" sz="9600" dirty="0" smtClean="0"/>
              <a:t>c(Base 1, Produkt) x c(Säure 2, Produkt)] : [c(Säure 1, Edukt) x c(Base 2, Edukt)] </a:t>
            </a:r>
          </a:p>
          <a:p>
            <a:pPr marL="0" indent="0">
              <a:buNone/>
            </a:pPr>
            <a:endParaRPr lang="de-DE" sz="9600" dirty="0"/>
          </a:p>
          <a:p>
            <a:pPr marL="0" indent="0">
              <a:buNone/>
            </a:pPr>
            <a:r>
              <a:rPr lang="de-DE" sz="9600" dirty="0" smtClean="0"/>
              <a:t>K = </a:t>
            </a:r>
            <a:r>
              <a:rPr lang="de-DE" sz="9600" dirty="0"/>
              <a:t>[c(A</a:t>
            </a:r>
            <a:r>
              <a:rPr lang="de-DE" sz="9600" baseline="30000" dirty="0"/>
              <a:t>-</a:t>
            </a:r>
            <a:r>
              <a:rPr lang="de-DE" sz="9600" dirty="0"/>
              <a:t>) x c(H</a:t>
            </a:r>
            <a:r>
              <a:rPr lang="de-DE" sz="9600" baseline="-25000" dirty="0"/>
              <a:t>3</a:t>
            </a:r>
            <a:r>
              <a:rPr lang="de-DE" sz="9600" dirty="0"/>
              <a:t>O</a:t>
            </a:r>
            <a:r>
              <a:rPr lang="de-DE" sz="9600" baseline="30000" dirty="0"/>
              <a:t>+</a:t>
            </a:r>
            <a:r>
              <a:rPr lang="de-DE" sz="9600" dirty="0"/>
              <a:t>)] : </a:t>
            </a:r>
            <a:r>
              <a:rPr lang="de-DE" sz="9600" dirty="0" smtClean="0"/>
              <a:t>[c(</a:t>
            </a:r>
            <a:r>
              <a:rPr lang="de-DE" sz="9600" b="1" dirty="0" smtClean="0">
                <a:solidFill>
                  <a:srgbClr val="FF0000"/>
                </a:solidFill>
              </a:rPr>
              <a:t>H</a:t>
            </a:r>
            <a:r>
              <a:rPr lang="de-DE" sz="9600" dirty="0" smtClean="0"/>
              <a:t>A) x c(H</a:t>
            </a:r>
            <a:r>
              <a:rPr lang="de-DE" sz="9600" baseline="-25000" dirty="0" smtClean="0"/>
              <a:t>2</a:t>
            </a:r>
            <a:r>
              <a:rPr lang="de-DE" sz="9600" dirty="0" smtClean="0"/>
              <a:t>O)]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	</a:t>
            </a:r>
          </a:p>
          <a:p>
            <a:pPr marL="0" indent="0">
              <a:buNone/>
            </a:pPr>
            <a:r>
              <a:rPr lang="de-DE" dirty="0"/>
              <a:t>	</a:t>
            </a:r>
            <a:endParaRPr lang="de-DE" dirty="0" smtClean="0"/>
          </a:p>
        </p:txBody>
      </p:sp>
      <p:sp>
        <p:nvSpPr>
          <p:cNvPr id="9" name="Textfeld 8"/>
          <p:cNvSpPr txBox="1"/>
          <p:nvPr/>
        </p:nvSpPr>
        <p:spPr>
          <a:xfrm>
            <a:off x="1066800" y="3222172"/>
            <a:ext cx="3686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Gleichgewicht zwischen der Hinreaktion und der Rückreaktion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13161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Säurekonstante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66800" y="3089494"/>
            <a:ext cx="4754880" cy="1522752"/>
          </a:xfrm>
        </p:spPr>
        <p:txBody>
          <a:bodyPr>
            <a:normAutofit fontScale="77500" lnSpcReduction="20000"/>
          </a:bodyPr>
          <a:lstStyle/>
          <a:p>
            <a:r>
              <a:rPr lang="de-DE" sz="2400" dirty="0" smtClean="0"/>
              <a:t>Die Konzentration der Wasser-Moleküle ändert sich nicht; sie wird daher in die Gleichgewichtskonstante „einbezogen“.</a:t>
            </a:r>
          </a:p>
          <a:p>
            <a:r>
              <a:rPr lang="de-DE" sz="2400" dirty="0" smtClean="0"/>
              <a:t>K x c(H</a:t>
            </a:r>
            <a:r>
              <a:rPr lang="de-DE" sz="2400" dirty="0" smtClean="0">
                <a:latin typeface="Calibri" panose="020F0502020204030204" pitchFamily="34" charset="0"/>
              </a:rPr>
              <a:t>₂O) = </a:t>
            </a:r>
            <a:r>
              <a:rPr lang="de-DE" sz="2400" b="1" dirty="0" smtClean="0"/>
              <a:t>K</a:t>
            </a:r>
            <a:r>
              <a:rPr lang="de-DE" sz="2400" b="1" baseline="-25000" dirty="0" smtClean="0"/>
              <a:t>S</a:t>
            </a:r>
            <a:r>
              <a:rPr lang="de-DE" sz="2400" baseline="-25000" dirty="0" smtClean="0"/>
              <a:t> </a:t>
            </a:r>
            <a:r>
              <a:rPr lang="de-DE" sz="2400" b="1" dirty="0" smtClean="0"/>
              <a:t>(Säurekonstante)</a:t>
            </a:r>
            <a:endParaRPr lang="de-DE" sz="2400" b="1" baseline="-25000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370319" y="1529541"/>
            <a:ext cx="5444309" cy="4642659"/>
          </a:xfrm>
        </p:spPr>
        <p:txBody>
          <a:bodyPr>
            <a:normAutofit fontScale="92500" lnSpcReduction="20000"/>
          </a:bodyPr>
          <a:lstStyle/>
          <a:p>
            <a:r>
              <a:rPr lang="de-DE" sz="2400" dirty="0" smtClean="0"/>
              <a:t>Gleichung</a:t>
            </a:r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K</a:t>
            </a:r>
            <a:r>
              <a:rPr lang="de-DE" sz="2400" baseline="-25000" dirty="0" smtClean="0"/>
              <a:t>S</a:t>
            </a:r>
            <a:r>
              <a:rPr lang="de-DE" sz="2400" dirty="0" smtClean="0"/>
              <a:t> = c(Produkt) x c(Produkt) : c(Edukt)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/>
              <a:t>K</a:t>
            </a:r>
            <a:r>
              <a:rPr lang="de-DE" sz="2400" baseline="-25000" dirty="0"/>
              <a:t>S</a:t>
            </a:r>
            <a:r>
              <a:rPr lang="de-DE" sz="2400" dirty="0" smtClean="0"/>
              <a:t> = [c(A</a:t>
            </a:r>
            <a:r>
              <a:rPr lang="de-DE" sz="2400" baseline="30000" dirty="0" smtClean="0"/>
              <a:t>-</a:t>
            </a:r>
            <a:r>
              <a:rPr lang="de-DE" sz="2400" dirty="0" smtClean="0"/>
              <a:t>) x c (H</a:t>
            </a:r>
            <a:r>
              <a:rPr lang="de-DE" sz="2400" baseline="-25000" dirty="0" smtClean="0"/>
              <a:t>3</a:t>
            </a:r>
            <a:r>
              <a:rPr lang="de-DE" sz="2400" dirty="0" smtClean="0"/>
              <a:t>O</a:t>
            </a:r>
            <a:r>
              <a:rPr lang="de-DE" sz="2400" baseline="30000" dirty="0" smtClean="0"/>
              <a:t>+</a:t>
            </a:r>
            <a:r>
              <a:rPr lang="de-DE" sz="2400" dirty="0" smtClean="0"/>
              <a:t>)] : c (</a:t>
            </a:r>
            <a:r>
              <a:rPr lang="de-DE" sz="2400" b="1" dirty="0" smtClean="0">
                <a:solidFill>
                  <a:srgbClr val="FF0000"/>
                </a:solidFill>
              </a:rPr>
              <a:t>H</a:t>
            </a:r>
            <a:r>
              <a:rPr lang="de-DE" sz="2400" dirty="0" smtClean="0"/>
              <a:t>A)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0733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pKs</a:t>
            </a:r>
            <a:r>
              <a:rPr lang="de-DE" dirty="0" smtClean="0"/>
              <a:t> Wert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66800" y="3236686"/>
            <a:ext cx="3664857" cy="885371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Vereinfachte Darstellung für die Stärke der Säure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370320" y="1625600"/>
            <a:ext cx="4754880" cy="4546600"/>
          </a:xfrm>
        </p:spPr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pK</a:t>
            </a:r>
            <a:r>
              <a:rPr lang="de-DE" baseline="-25000" dirty="0" err="1" smtClean="0"/>
              <a:t>S</a:t>
            </a:r>
            <a:r>
              <a:rPr lang="de-DE" dirty="0" smtClean="0"/>
              <a:t> = -log (K</a:t>
            </a:r>
            <a:r>
              <a:rPr lang="de-DE" baseline="-25000" dirty="0" smtClean="0"/>
              <a:t>S</a:t>
            </a:r>
            <a:r>
              <a:rPr lang="de-DE" dirty="0" smtClean="0"/>
              <a:t>) 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 smtClean="0"/>
              <a:t>&lt; 0		sehr stark</a:t>
            </a:r>
          </a:p>
          <a:p>
            <a:pPr marL="0" indent="0">
              <a:buNone/>
            </a:pPr>
            <a:r>
              <a:rPr lang="de-DE" dirty="0" smtClean="0"/>
              <a:t>0 - 4,5		stark</a:t>
            </a:r>
          </a:p>
          <a:p>
            <a:pPr marL="0" indent="0">
              <a:buNone/>
            </a:pPr>
            <a:r>
              <a:rPr lang="de-DE" dirty="0" smtClean="0"/>
              <a:t>4,5 – 9,5 	schwach</a:t>
            </a:r>
          </a:p>
          <a:p>
            <a:pPr marL="0" indent="0">
              <a:buNone/>
            </a:pPr>
            <a:r>
              <a:rPr lang="de-DE" dirty="0" smtClean="0"/>
              <a:t>&gt; 9,5 		sehr schwach	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7284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66800" y="1714500"/>
            <a:ext cx="10530114" cy="500561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sz="2400" dirty="0" smtClean="0"/>
              <a:t>CH₃COOH  + H</a:t>
            </a:r>
            <a:r>
              <a:rPr lang="de-DE" sz="2400" baseline="-25000" dirty="0" smtClean="0"/>
              <a:t>2</a:t>
            </a:r>
            <a:r>
              <a:rPr lang="de-DE" sz="2400" dirty="0" smtClean="0"/>
              <a:t>O ↔ CH₃COO⁻ + H</a:t>
            </a:r>
            <a:r>
              <a:rPr lang="de-DE" sz="2400" baseline="-25000" dirty="0" smtClean="0"/>
              <a:t>3</a:t>
            </a:r>
            <a:r>
              <a:rPr lang="de-DE" sz="2400" dirty="0" smtClean="0"/>
              <a:t>O</a:t>
            </a:r>
            <a:r>
              <a:rPr lang="de-DE" sz="2400" baseline="30000" dirty="0" smtClean="0"/>
              <a:t>+</a:t>
            </a:r>
            <a:r>
              <a:rPr lang="de-DE" sz="2400" dirty="0" smtClean="0"/>
              <a:t>		</a:t>
            </a:r>
            <a:r>
              <a:rPr lang="de-DE" sz="2000" dirty="0" smtClean="0"/>
              <a:t>c(CH</a:t>
            </a:r>
            <a:r>
              <a:rPr lang="de-DE" sz="2000" dirty="0" smtClean="0">
                <a:latin typeface="Calibri" panose="020F0502020204030204" pitchFamily="34" charset="0"/>
              </a:rPr>
              <a:t>₃</a:t>
            </a:r>
            <a:r>
              <a:rPr lang="de-DE" sz="2400" dirty="0" smtClean="0">
                <a:latin typeface="Calibri" panose="020F0502020204030204" pitchFamily="34" charset="0"/>
              </a:rPr>
              <a:t>COOH</a:t>
            </a:r>
            <a:r>
              <a:rPr lang="de-DE" sz="2000" dirty="0" smtClean="0">
                <a:latin typeface="Calibri" panose="020F0502020204030204" pitchFamily="34" charset="0"/>
              </a:rPr>
              <a:t>) </a:t>
            </a:r>
            <a:r>
              <a:rPr lang="de-DE" sz="2400" dirty="0" smtClean="0">
                <a:latin typeface="Calibri" panose="020F0502020204030204" pitchFamily="34" charset="0"/>
              </a:rPr>
              <a:t>= 0,09866 </a:t>
            </a:r>
            <a:r>
              <a:rPr lang="de-DE" sz="2400" dirty="0" err="1" smtClean="0">
                <a:latin typeface="Calibri" panose="020F0502020204030204" pitchFamily="34" charset="0"/>
              </a:rPr>
              <a:t>mol</a:t>
            </a:r>
            <a:r>
              <a:rPr lang="de-DE" sz="2400" dirty="0" smtClean="0">
                <a:latin typeface="Calibri" panose="020F0502020204030204" pitchFamily="34" charset="0"/>
              </a:rPr>
              <a:t>/l</a:t>
            </a:r>
          </a:p>
          <a:p>
            <a:pPr marL="0" indent="0">
              <a:buNone/>
            </a:pPr>
            <a:r>
              <a:rPr lang="de-DE" sz="2400" dirty="0">
                <a:latin typeface="Calibri" panose="020F0502020204030204" pitchFamily="34" charset="0"/>
              </a:rPr>
              <a:t>	</a:t>
            </a:r>
            <a:r>
              <a:rPr lang="de-DE" sz="2400" dirty="0" smtClean="0">
                <a:latin typeface="Calibri" panose="020F0502020204030204" pitchFamily="34" charset="0"/>
              </a:rPr>
              <a:t>						c(H</a:t>
            </a:r>
            <a:r>
              <a:rPr lang="de-DE" sz="2400" baseline="-25000" dirty="0" smtClean="0">
                <a:latin typeface="Calibri" panose="020F0502020204030204" pitchFamily="34" charset="0"/>
              </a:rPr>
              <a:t>3</a:t>
            </a:r>
            <a:r>
              <a:rPr lang="de-DE" sz="2400" dirty="0" smtClean="0">
                <a:latin typeface="Calibri" panose="020F0502020204030204" pitchFamily="34" charset="0"/>
              </a:rPr>
              <a:t>O⁺) 	         = 0,00134 </a:t>
            </a:r>
            <a:r>
              <a:rPr lang="de-DE" sz="2400" dirty="0" err="1" smtClean="0">
                <a:latin typeface="Calibri" panose="020F0502020204030204" pitchFamily="34" charset="0"/>
              </a:rPr>
              <a:t>mol</a:t>
            </a:r>
            <a:r>
              <a:rPr lang="de-DE" sz="2400" dirty="0" smtClean="0">
                <a:latin typeface="Calibri" panose="020F0502020204030204" pitchFamily="34" charset="0"/>
              </a:rPr>
              <a:t>/l</a:t>
            </a:r>
          </a:p>
          <a:p>
            <a:pPr marL="0" indent="0">
              <a:buNone/>
            </a:pPr>
            <a:r>
              <a:rPr lang="de-DE" sz="2400" dirty="0">
                <a:latin typeface="Calibri" panose="020F0502020204030204" pitchFamily="34" charset="0"/>
              </a:rPr>
              <a:t>	</a:t>
            </a:r>
            <a:r>
              <a:rPr lang="de-DE" sz="2400" dirty="0" smtClean="0">
                <a:latin typeface="Calibri" panose="020F0502020204030204" pitchFamily="34" charset="0"/>
              </a:rPr>
              <a:t>						c(CH₃COO⁻)   = 0,00134 </a:t>
            </a:r>
            <a:r>
              <a:rPr lang="de-DE" sz="2400" dirty="0" err="1" smtClean="0">
                <a:latin typeface="Calibri" panose="020F0502020204030204" pitchFamily="34" charset="0"/>
              </a:rPr>
              <a:t>mol</a:t>
            </a:r>
            <a:r>
              <a:rPr lang="de-DE" sz="2400" dirty="0" smtClean="0">
                <a:latin typeface="Calibri" panose="020F0502020204030204" pitchFamily="34" charset="0"/>
              </a:rPr>
              <a:t>/l</a:t>
            </a:r>
          </a:p>
          <a:p>
            <a:pPr marL="0" indent="0">
              <a:buNone/>
            </a:pPr>
            <a:endParaRPr lang="de-DE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2400" dirty="0" smtClean="0">
                <a:latin typeface="Calibri" panose="020F0502020204030204" pitchFamily="34" charset="0"/>
              </a:rPr>
              <a:t>K</a:t>
            </a:r>
            <a:r>
              <a:rPr lang="de-DE" sz="2400" baseline="-25000" dirty="0" smtClean="0">
                <a:latin typeface="Calibri" panose="020F0502020204030204" pitchFamily="34" charset="0"/>
              </a:rPr>
              <a:t>S</a:t>
            </a:r>
            <a:r>
              <a:rPr lang="de-DE" sz="2400" dirty="0" smtClean="0">
                <a:latin typeface="Calibri" panose="020F0502020204030204" pitchFamily="34" charset="0"/>
              </a:rPr>
              <a:t> = [c(0,00134) </a:t>
            </a:r>
            <a:r>
              <a:rPr lang="de-DE" sz="2400" dirty="0" err="1" smtClean="0">
                <a:latin typeface="Calibri" panose="020F0502020204030204" pitchFamily="34" charset="0"/>
              </a:rPr>
              <a:t>mol</a:t>
            </a:r>
            <a:r>
              <a:rPr lang="de-DE" sz="2400" dirty="0" smtClean="0">
                <a:latin typeface="Calibri" panose="020F0502020204030204" pitchFamily="34" charset="0"/>
              </a:rPr>
              <a:t>/l x c(0,00134) </a:t>
            </a:r>
            <a:r>
              <a:rPr lang="de-DE" sz="2400" dirty="0" err="1" smtClean="0">
                <a:latin typeface="Calibri" panose="020F0502020204030204" pitchFamily="34" charset="0"/>
              </a:rPr>
              <a:t>mol</a:t>
            </a:r>
            <a:r>
              <a:rPr lang="de-DE" sz="2400" dirty="0" smtClean="0">
                <a:latin typeface="Calibri" panose="020F0502020204030204" pitchFamily="34" charset="0"/>
              </a:rPr>
              <a:t>/l] : c(0,09866) </a:t>
            </a:r>
            <a:r>
              <a:rPr lang="de-DE" sz="2400" dirty="0" err="1" smtClean="0">
                <a:latin typeface="Calibri" panose="020F0502020204030204" pitchFamily="34" charset="0"/>
              </a:rPr>
              <a:t>mol</a:t>
            </a:r>
            <a:r>
              <a:rPr lang="de-DE" sz="2400" dirty="0" smtClean="0">
                <a:latin typeface="Calibri" panose="020F0502020204030204" pitchFamily="34" charset="0"/>
              </a:rPr>
              <a:t>/l </a:t>
            </a:r>
          </a:p>
          <a:p>
            <a:pPr marL="0" indent="0">
              <a:buNone/>
            </a:pPr>
            <a:r>
              <a:rPr lang="de-DE" sz="2400" dirty="0">
                <a:latin typeface="Calibri" panose="020F0502020204030204" pitchFamily="34" charset="0"/>
              </a:rPr>
              <a:t>K</a:t>
            </a:r>
            <a:r>
              <a:rPr lang="de-DE" sz="2400" baseline="-25000" dirty="0">
                <a:latin typeface="Calibri" panose="020F0502020204030204" pitchFamily="34" charset="0"/>
              </a:rPr>
              <a:t>S</a:t>
            </a:r>
            <a:r>
              <a:rPr lang="de-DE" sz="2400" dirty="0" smtClean="0">
                <a:latin typeface="Calibri" panose="020F0502020204030204" pitchFamily="34" charset="0"/>
              </a:rPr>
              <a:t> = 0,0000182 </a:t>
            </a:r>
            <a:r>
              <a:rPr lang="de-DE" sz="2400" dirty="0" err="1" smtClean="0">
                <a:latin typeface="Calibri" panose="020F0502020204030204" pitchFamily="34" charset="0"/>
              </a:rPr>
              <a:t>mol</a:t>
            </a:r>
            <a:r>
              <a:rPr lang="de-DE" sz="2400" dirty="0" smtClean="0">
                <a:latin typeface="Calibri" panose="020F0502020204030204" pitchFamily="34" charset="0"/>
              </a:rPr>
              <a:t>/l = 1,82 x 10 ⁻⁵ </a:t>
            </a:r>
            <a:r>
              <a:rPr lang="de-DE" sz="2400" dirty="0" err="1" smtClean="0">
                <a:latin typeface="Calibri" panose="020F0502020204030204" pitchFamily="34" charset="0"/>
              </a:rPr>
              <a:t>mol</a:t>
            </a:r>
            <a:r>
              <a:rPr lang="de-DE" sz="2400" dirty="0" smtClean="0">
                <a:latin typeface="Calibri" panose="020F0502020204030204" pitchFamily="34" charset="0"/>
              </a:rPr>
              <a:t>/l </a:t>
            </a:r>
          </a:p>
          <a:p>
            <a:pPr marL="0" indent="0">
              <a:buNone/>
            </a:pPr>
            <a:r>
              <a:rPr lang="de-DE" sz="2400" dirty="0" err="1" smtClean="0">
                <a:latin typeface="Calibri" panose="020F0502020204030204" pitchFamily="34" charset="0"/>
              </a:rPr>
              <a:t>pK</a:t>
            </a:r>
            <a:r>
              <a:rPr lang="de-DE" sz="2400" baseline="-25000" dirty="0" err="1" smtClean="0">
                <a:latin typeface="Calibri" panose="020F0502020204030204" pitchFamily="34" charset="0"/>
              </a:rPr>
              <a:t>S</a:t>
            </a:r>
            <a:r>
              <a:rPr lang="de-DE" sz="2400" dirty="0" smtClean="0">
                <a:latin typeface="Calibri" panose="020F0502020204030204" pitchFamily="34" charset="0"/>
              </a:rPr>
              <a:t> = -log (1,82 x 10 ⁻⁵) </a:t>
            </a:r>
          </a:p>
          <a:p>
            <a:pPr marL="0" indent="0">
              <a:buNone/>
            </a:pPr>
            <a:r>
              <a:rPr lang="de-DE" sz="2400" smtClean="0">
                <a:latin typeface="Calibri" panose="020F0502020204030204" pitchFamily="34" charset="0"/>
              </a:rPr>
              <a:t>pK</a:t>
            </a:r>
            <a:r>
              <a:rPr lang="de-DE" sz="2400" baseline="-25000" smtClean="0">
                <a:latin typeface="Calibri" panose="020F0502020204030204" pitchFamily="34" charset="0"/>
              </a:rPr>
              <a:t>S</a:t>
            </a:r>
            <a:r>
              <a:rPr lang="de-DE" sz="2400" dirty="0" smtClean="0">
                <a:latin typeface="Calibri" panose="020F0502020204030204" pitchFamily="34" charset="0"/>
              </a:rPr>
              <a:t> = 4,74  → schwache Säure</a:t>
            </a:r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endParaRPr lang="de-DE" sz="2400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778207"/>
              </p:ext>
            </p:extLst>
          </p:nvPr>
        </p:nvGraphicFramePr>
        <p:xfrm>
          <a:off x="3486150" y="1892300"/>
          <a:ext cx="2921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r:id="rId3" imgW="301752" imgH="124968" progId="ACD.ChemSketch.20">
                  <p:embed/>
                </p:oleObj>
              </mc:Choice>
              <mc:Fallback>
                <p:oleObj r:id="rId3" imgW="301752" imgH="124968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6150" y="1892300"/>
                        <a:ext cx="292100" cy="1270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167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Quellen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http://</a:t>
            </a:r>
            <a:r>
              <a:rPr lang="de-DE" dirty="0" smtClean="0">
                <a:hlinkClick r:id="rId2"/>
              </a:rPr>
              <a:t>www.chemie.de/lexikon/S%C3%A4urekonstante.html</a:t>
            </a:r>
            <a:endParaRPr lang="de-DE" dirty="0" smtClean="0"/>
          </a:p>
          <a:p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de.wikipedia.org/wiki/S%C3%A4urekonstante</a:t>
            </a:r>
            <a:endParaRPr lang="de-DE" dirty="0" smtClean="0"/>
          </a:p>
          <a:p>
            <a:r>
              <a:rPr lang="de-DE" dirty="0">
                <a:hlinkClick r:id="rId4"/>
              </a:rPr>
              <a:t>http://</a:t>
            </a:r>
            <a:r>
              <a:rPr lang="de-DE" dirty="0" smtClean="0">
                <a:hlinkClick r:id="rId4"/>
              </a:rPr>
              <a:t>www.chemieunterricht.de/dc2/mwg/mwg-kon.htm</a:t>
            </a:r>
            <a:endParaRPr lang="de-DE" dirty="0" smtClean="0"/>
          </a:p>
          <a:p>
            <a:r>
              <a:rPr lang="de-DE" dirty="0">
                <a:hlinkClick r:id="rId5"/>
              </a:rPr>
              <a:t>https://www.youtube.com/watch?v=--</a:t>
            </a:r>
            <a:r>
              <a:rPr lang="de-DE" dirty="0" smtClean="0">
                <a:hlinkClick r:id="rId5"/>
              </a:rPr>
              <a:t>y5LNJiAlo</a:t>
            </a:r>
            <a:endParaRPr lang="de-DE" dirty="0" smtClean="0"/>
          </a:p>
          <a:p>
            <a:r>
              <a:rPr lang="de-DE" dirty="0">
                <a:hlinkClick r:id="rId6"/>
              </a:rPr>
              <a:t>https://www.youtube.com/watch?v=FuAap__</a:t>
            </a:r>
            <a:r>
              <a:rPr lang="de-DE" dirty="0" smtClean="0">
                <a:hlinkClick r:id="rId6"/>
              </a:rPr>
              <a:t>7kbA</a:t>
            </a:r>
            <a:endParaRPr lang="de-DE" dirty="0" smtClean="0"/>
          </a:p>
          <a:p>
            <a:r>
              <a:rPr lang="de-DE" dirty="0">
                <a:hlinkClick r:id="rId7"/>
              </a:rPr>
              <a:t>http://</a:t>
            </a:r>
            <a:r>
              <a:rPr lang="de-DE" dirty="0" smtClean="0">
                <a:hlinkClick r:id="rId7"/>
              </a:rPr>
              <a:t>www.wzemann.de/chemie/styled-2/blog-7/index.html</a:t>
            </a:r>
            <a:endParaRPr lang="de-DE" dirty="0" smtClean="0"/>
          </a:p>
          <a:p>
            <a:r>
              <a:rPr lang="de-DE" dirty="0" smtClean="0"/>
              <a:t>Chemie Buch 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2"/>
          </p:nvPr>
        </p:nvSpPr>
        <p:spPr>
          <a:xfrm>
            <a:off x="380519" y="4417454"/>
            <a:ext cx="3506162" cy="1754746"/>
          </a:xfrm>
        </p:spPr>
        <p:txBody>
          <a:bodyPr>
            <a:noAutofit/>
          </a:bodyPr>
          <a:lstStyle/>
          <a:p>
            <a:r>
              <a:rPr lang="de-DE" sz="3200" dirty="0" smtClean="0"/>
              <a:t>Vielen Dank für eure Aufmerksamkeit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49990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ademic Science 16x9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00D2812-26C1-4DE3-A709-802F852B96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Analysetechnik</Template>
  <TotalTime>0</TotalTime>
  <Words>236</Words>
  <Application>Microsoft Macintosh PowerPoint</Application>
  <PresentationFormat>Breitbild</PresentationFormat>
  <Paragraphs>86</Paragraphs>
  <Slides>9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Academic Science 16x9</vt:lpstr>
      <vt:lpstr>ACD.ChemSketch.20</vt:lpstr>
      <vt:lpstr>Säurekonstante</vt:lpstr>
      <vt:lpstr>Gliederung</vt:lpstr>
      <vt:lpstr>Definition</vt:lpstr>
      <vt:lpstr>Brönsted Theorie</vt:lpstr>
      <vt:lpstr>Gleichgewichtskonstante</vt:lpstr>
      <vt:lpstr>Säurekonstante</vt:lpstr>
      <vt:lpstr>pKs Wert</vt:lpstr>
      <vt:lpstr>Beispiel </vt:lpstr>
      <vt:lpstr>Quellen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2016-09-10T08:51:22Z</dcterms:created>
  <dcterms:modified xsi:type="dcterms:W3CDTF">2016-09-18T15:41:00Z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TC029023899991</vt:lpwstr>
  </property>
</Properties>
</file>