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7"/>
    <p:restoredTop sz="94679"/>
  </p:normalViewPr>
  <p:slideViewPr>
    <p:cSldViewPr>
      <p:cViewPr varScale="1">
        <p:scale>
          <a:sx n="216" d="100"/>
          <a:sy n="216" d="100"/>
        </p:scale>
        <p:origin x="18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de-DE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Bild durch Klicken auf Symbol hinzufügen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E96024D-2CA7-48B6-8C75-A44DBE657016}" type="datetimeFigureOut">
              <a:rPr lang="de-DE" smtClean="0"/>
              <a:t>08.09.16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9068C6-AAD9-4722-8616-E3839C002339}" type="slidenum">
              <a:rPr lang="de-DE" smtClean="0"/>
              <a:t>‹Nr.›</a:t>
            </a:fld>
            <a:endParaRPr lang="de-D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/>
          <a:lstStyle/>
          <a:p>
            <a:r>
              <a:rPr lang="de-DE" sz="4400" dirty="0" smtClean="0"/>
              <a:t>Massenwirkungsgesetz</a:t>
            </a:r>
            <a:endParaRPr lang="de-DE" sz="4400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786058"/>
            <a:ext cx="4086225" cy="1724025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323528" y="5013176"/>
            <a:ext cx="8640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Hinweise:</a:t>
            </a:r>
          </a:p>
          <a:p>
            <a:pPr marL="342900" indent="-342900">
              <a:buAutoNum type="arabicPeriod"/>
            </a:pPr>
            <a:r>
              <a:rPr lang="de-DE" dirty="0" smtClean="0"/>
              <a:t>Die eckigen Klammern stehen für die Konzentrationen der Stoffe A, B, C und D im </a:t>
            </a:r>
            <a:r>
              <a:rPr lang="de-DE" dirty="0"/>
              <a:t>G</a:t>
            </a:r>
            <a:r>
              <a:rPr lang="de-DE" dirty="0" smtClean="0"/>
              <a:t>leichgewicht.</a:t>
            </a:r>
          </a:p>
          <a:p>
            <a:pPr marL="342900" indent="-342900">
              <a:buAutoNum type="arabicPeriod"/>
            </a:pPr>
            <a:r>
              <a:rPr lang="de-DE" dirty="0" smtClean="0"/>
              <a:t>Die </a:t>
            </a:r>
            <a:r>
              <a:rPr lang="de-DE" dirty="0" smtClean="0">
                <a:solidFill>
                  <a:srgbClr val="FF0000"/>
                </a:solidFill>
              </a:rPr>
              <a:t>kleinen Buchstaben a, b, c und d </a:t>
            </a:r>
            <a:r>
              <a:rPr lang="de-DE" dirty="0" smtClean="0"/>
              <a:t>stehen für die stöchiometrischen Faktoren, wie sie sich aus der Reaktionsgleichung ergeben.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42910" y="1988840"/>
            <a:ext cx="745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Reaktionsgleichung: </a:t>
            </a:r>
            <a:r>
              <a:rPr lang="de-DE" dirty="0" smtClean="0">
                <a:solidFill>
                  <a:srgbClr val="FF0000"/>
                </a:solidFill>
              </a:rPr>
              <a:t>a</a:t>
            </a:r>
            <a:r>
              <a:rPr lang="de-DE" dirty="0" smtClean="0"/>
              <a:t> A + </a:t>
            </a:r>
            <a:r>
              <a:rPr lang="de-DE" dirty="0" smtClean="0">
                <a:solidFill>
                  <a:srgbClr val="FF0000"/>
                </a:solidFill>
              </a:rPr>
              <a:t>b</a:t>
            </a:r>
            <a:r>
              <a:rPr lang="de-DE" dirty="0" smtClean="0"/>
              <a:t> B -&gt; </a:t>
            </a:r>
            <a:r>
              <a:rPr lang="de-DE" dirty="0" smtClean="0">
                <a:solidFill>
                  <a:srgbClr val="FF0000"/>
                </a:solidFill>
              </a:rPr>
              <a:t>c</a:t>
            </a:r>
            <a:r>
              <a:rPr lang="de-DE" dirty="0" smtClean="0"/>
              <a:t> C + </a:t>
            </a:r>
            <a:r>
              <a:rPr lang="de-DE" dirty="0" smtClean="0">
                <a:solidFill>
                  <a:srgbClr val="FF0000"/>
                </a:solidFill>
              </a:rPr>
              <a:t>d</a:t>
            </a:r>
            <a:r>
              <a:rPr lang="de-DE" dirty="0" smtClean="0"/>
              <a:t> D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DE" dirty="0" smtClean="0"/>
              <a:t>Vielen Dank für eure Aufmerksamkeit!</a:t>
            </a:r>
            <a:endParaRPr lang="de-DE" dirty="0"/>
          </a:p>
        </p:txBody>
      </p:sp>
      <p:pic>
        <p:nvPicPr>
          <p:cNvPr id="59394" name="Picture 2" descr="C:\Users\Familie Wurm\Desktop\Chemie\k130399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85992"/>
            <a:ext cx="2643196" cy="3976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Wikipedia</a:t>
            </a:r>
            <a:r>
              <a:rPr lang="de-DE" sz="2000" dirty="0" smtClean="0"/>
              <a:t> https://de.wikipedia.org/wiki/Massenwirkungsgesetz letzter Aufruf: 22.08.2016</a:t>
            </a:r>
          </a:p>
          <a:p>
            <a:r>
              <a:rPr lang="de-DE" sz="2000" dirty="0" smtClean="0"/>
              <a:t>Gymnasium </a:t>
            </a:r>
            <a:r>
              <a:rPr lang="de-DE" sz="2000" dirty="0" err="1" smtClean="0"/>
              <a:t>Gerresheim</a:t>
            </a:r>
            <a:r>
              <a:rPr lang="de-DE" sz="2000" dirty="0" smtClean="0"/>
              <a:t> http://www.gymnsasium-gerresheim.de/Chemie/aldehyd_nachweise.htm letzer Aufruf: 22.08.2016</a:t>
            </a:r>
          </a:p>
          <a:p>
            <a:r>
              <a:rPr lang="de-DE" sz="2000" dirty="0" err="1" smtClean="0"/>
              <a:t>Grehoen</a:t>
            </a:r>
            <a:r>
              <a:rPr lang="de-DE" sz="2000" dirty="0" smtClean="0"/>
              <a:t> Design http://hw.grehoen-design.de/pages/chemie/chemie-12/aufgaben-massenwirkungsgesetz.php letzter Aufruf: 22.08.2016</a:t>
            </a:r>
            <a:endParaRPr lang="de-DE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Geschichte</a:t>
            </a:r>
          </a:p>
          <a:p>
            <a:r>
              <a:rPr lang="de-DE" dirty="0" smtClean="0"/>
              <a:t>Definition</a:t>
            </a:r>
          </a:p>
          <a:p>
            <a:r>
              <a:rPr lang="de-DE" dirty="0" smtClean="0"/>
              <a:t>Einflüsse auf das MWG</a:t>
            </a:r>
          </a:p>
          <a:p>
            <a:r>
              <a:rPr lang="de-DE" dirty="0" smtClean="0"/>
              <a:t>Anwendung</a:t>
            </a:r>
          </a:p>
          <a:p>
            <a:r>
              <a:rPr lang="de-DE" dirty="0" smtClean="0"/>
              <a:t>Beispiele</a:t>
            </a:r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Geschichte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Cato Maximilian </a:t>
            </a:r>
            <a:r>
              <a:rPr lang="de-DE" dirty="0" err="1" smtClean="0"/>
              <a:t>Guldberg</a:t>
            </a:r>
            <a:endParaRPr lang="de-DE" dirty="0" smtClean="0"/>
          </a:p>
          <a:p>
            <a:pPr lvl="1"/>
            <a:r>
              <a:rPr lang="de-DE" dirty="0" smtClean="0"/>
              <a:t>Mathematiker und Chemiker aus Norwegen</a:t>
            </a:r>
          </a:p>
          <a:p>
            <a:pPr lvl="1"/>
            <a:r>
              <a:rPr lang="de-DE" dirty="0" smtClean="0"/>
              <a:t>Geb. 11. August 1836</a:t>
            </a:r>
          </a:p>
          <a:p>
            <a:r>
              <a:rPr lang="de-DE" dirty="0" smtClean="0"/>
              <a:t>Peter Waage</a:t>
            </a:r>
          </a:p>
          <a:p>
            <a:pPr lvl="1"/>
            <a:r>
              <a:rPr lang="de-DE" dirty="0" smtClean="0"/>
              <a:t>Chemiker aus Norwegen</a:t>
            </a:r>
          </a:p>
          <a:p>
            <a:pPr lvl="1"/>
            <a:r>
              <a:rPr lang="de-DE" dirty="0" smtClean="0"/>
              <a:t>Geb.  29. Juni 1833</a:t>
            </a:r>
          </a:p>
          <a:p>
            <a:r>
              <a:rPr lang="de-DE" dirty="0" smtClean="0"/>
              <a:t>MWG 1867 aufgestellt</a:t>
            </a:r>
            <a:endParaRPr lang="de-DE" dirty="0"/>
          </a:p>
        </p:txBody>
      </p:sp>
      <p:pic>
        <p:nvPicPr>
          <p:cNvPr id="52226" name="Picture 2" descr="C:\Users\Familie Wurm\Desktop\Chemie\800px-Guldberg_und_Waage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786058"/>
            <a:ext cx="2286016" cy="3706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3373" y="198884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Quotient aus den Konzentrationen der Produkte und </a:t>
            </a:r>
            <a:r>
              <a:rPr lang="de-DE" dirty="0" smtClean="0"/>
              <a:t>Konzentrationen der Edukte</a:t>
            </a:r>
            <a:endParaRPr lang="de-DE" dirty="0" smtClean="0"/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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K= </a:t>
            </a:r>
            <a:r>
              <a:rPr lang="de-DE" dirty="0" smtClean="0">
                <a:sym typeface="Wingdings" pitchFamily="2" charset="2"/>
              </a:rPr>
              <a:t>Gleichgewichtskonstante </a:t>
            </a:r>
            <a:r>
              <a:rPr lang="de-DE" dirty="0" smtClean="0">
                <a:sym typeface="Wingdings" pitchFamily="2" charset="2"/>
              </a:rPr>
              <a:t>Gibt </a:t>
            </a:r>
            <a:r>
              <a:rPr lang="de-DE" dirty="0" smtClean="0">
                <a:sym typeface="Wingdings" pitchFamily="2" charset="2"/>
              </a:rPr>
              <a:t>an, auf welcher Seite </a:t>
            </a:r>
            <a:r>
              <a:rPr lang="de-DE" dirty="0" smtClean="0">
                <a:sym typeface="Wingdings" pitchFamily="2" charset="2"/>
              </a:rPr>
              <a:t>das chemische Gleichgewicht einer Reaktion </a:t>
            </a:r>
            <a:r>
              <a:rPr lang="de-DE" dirty="0" smtClean="0">
                <a:sym typeface="Wingdings" pitchFamily="2" charset="2"/>
              </a:rPr>
              <a:t>liegt (mehr auf der Seite der Produkte oder mehr auf der Seite der Edukte)</a:t>
            </a: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K&lt;1 = Gleichgewicht auf Seite der </a:t>
            </a:r>
            <a:r>
              <a:rPr lang="de-DE" dirty="0" smtClean="0">
                <a:sym typeface="Wingdings" pitchFamily="2" charset="2"/>
              </a:rPr>
              <a:t>Edukte (Edukte überwiegen im Gleichgewichtszustand)</a:t>
            </a: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K&gt;1= Gleichgewicht auf Seite der </a:t>
            </a:r>
            <a:r>
              <a:rPr lang="de-DE" dirty="0" smtClean="0">
                <a:sym typeface="Wingdings" pitchFamily="2" charset="2"/>
              </a:rPr>
              <a:t>Produkte (Produkte überwiegen im Gleichgewichtszustand)</a:t>
            </a:r>
            <a:endParaRPr lang="de-DE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571744"/>
            <a:ext cx="3357586" cy="1416604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5135408" y="279214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&lt;- Produkte</a:t>
            </a:r>
            <a:endParaRPr lang="de-DE" b="1" dirty="0">
              <a:solidFill>
                <a:srgbClr val="FFFF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148064" y="3385745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FFFF00"/>
                </a:solidFill>
              </a:rPr>
              <a:t>&lt;- Edukte</a:t>
            </a:r>
            <a:endParaRPr lang="de-DE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Einflüsse auf das MWG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	Das MWG kann durch verschiedene Faktoren beeinflusst werden!</a:t>
            </a:r>
          </a:p>
          <a:p>
            <a:r>
              <a:rPr lang="de-DE" dirty="0" smtClean="0"/>
              <a:t>Temperatur</a:t>
            </a:r>
          </a:p>
          <a:p>
            <a:r>
              <a:rPr lang="de-DE" dirty="0" smtClean="0"/>
              <a:t>Druck („Konzentration“ </a:t>
            </a:r>
          </a:p>
          <a:p>
            <a:r>
              <a:rPr lang="de-DE" dirty="0" smtClean="0"/>
              <a:t>bei Gasreaktionen</a:t>
            </a:r>
            <a:endParaRPr lang="de-DE" dirty="0" smtClean="0"/>
          </a:p>
          <a:p>
            <a:r>
              <a:rPr lang="de-DE" dirty="0" smtClean="0"/>
              <a:t>Konzentrationen der Stoffe</a:t>
            </a:r>
            <a:endParaRPr lang="de-DE" dirty="0"/>
          </a:p>
        </p:txBody>
      </p:sp>
      <p:pic>
        <p:nvPicPr>
          <p:cNvPr id="53252" name="Picture 4" descr="C:\Users\Familie Wurm\Desktop\Chemie\Manometer_100_bar_1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214554"/>
            <a:ext cx="2084387" cy="2586511"/>
          </a:xfrm>
          <a:prstGeom prst="rect">
            <a:avLst/>
          </a:prstGeom>
          <a:noFill/>
        </p:spPr>
      </p:pic>
      <p:pic>
        <p:nvPicPr>
          <p:cNvPr id="53250" name="Picture 2" descr="C:\Users\Familie Wurm\Desktop\Chemie\Sal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936" y="4634666"/>
            <a:ext cx="2364586" cy="1619228"/>
          </a:xfrm>
          <a:prstGeom prst="rect">
            <a:avLst/>
          </a:prstGeom>
          <a:noFill/>
        </p:spPr>
      </p:pic>
      <p:pic>
        <p:nvPicPr>
          <p:cNvPr id="53251" name="Picture 3" descr="C:\Users\Familie Wurm\Desktop\Chemie\klassischer-thermometer-1046613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48" y="3357562"/>
            <a:ext cx="1500166" cy="2867464"/>
          </a:xfrm>
          <a:prstGeom prst="rect">
            <a:avLst/>
          </a:prstGeom>
          <a:noFill/>
        </p:spPr>
      </p:pic>
      <p:sp>
        <p:nvSpPr>
          <p:cNvPr id="4" name="Textfeld 3"/>
          <p:cNvSpPr txBox="1"/>
          <p:nvPr/>
        </p:nvSpPr>
        <p:spPr>
          <a:xfrm>
            <a:off x="222714" y="4832032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Hinweis: Ein </a:t>
            </a:r>
            <a:r>
              <a:rPr lang="de-DE" b="1" dirty="0" smtClean="0"/>
              <a:t>Katalysator</a:t>
            </a:r>
            <a:r>
              <a:rPr lang="de-DE" dirty="0" smtClean="0"/>
              <a:t> hat </a:t>
            </a:r>
            <a:r>
              <a:rPr lang="de-DE" b="1" dirty="0" smtClean="0">
                <a:solidFill>
                  <a:srgbClr val="FF0000"/>
                </a:solidFill>
              </a:rPr>
              <a:t>keinen</a:t>
            </a:r>
            <a:r>
              <a:rPr lang="de-DE" dirty="0" smtClean="0"/>
              <a:t> </a:t>
            </a:r>
            <a:r>
              <a:rPr lang="de-DE" dirty="0"/>
              <a:t>E</a:t>
            </a:r>
            <a:r>
              <a:rPr lang="de-DE" dirty="0" smtClean="0"/>
              <a:t>influss auf die Lage des Gleichgewichts. Er beschleunigt aber die Einstellung des Gleichgewichts.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Anwendung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Löslichkeitsprodukt</a:t>
            </a:r>
          </a:p>
          <a:p>
            <a:pPr lvl="1"/>
            <a:r>
              <a:rPr lang="de-DE" dirty="0" smtClean="0"/>
              <a:t>Das Löslichkeitsprodukt gibt an, wie viel Stoff gelöst werden kann</a:t>
            </a:r>
          </a:p>
          <a:p>
            <a:r>
              <a:rPr lang="de-DE" dirty="0" smtClean="0"/>
              <a:t>Säurekonstante</a:t>
            </a:r>
          </a:p>
          <a:p>
            <a:pPr lvl="1"/>
            <a:r>
              <a:rPr lang="de-DE" dirty="0" smtClean="0"/>
              <a:t>Die Säurekonstante gibt an, wie stark eine Säure ist</a:t>
            </a:r>
          </a:p>
          <a:p>
            <a:pPr lvl="1">
              <a:buNone/>
            </a:pPr>
            <a:endParaRPr lang="de-DE" dirty="0" smtClean="0"/>
          </a:p>
          <a:p>
            <a:pPr lvl="1"/>
            <a:endParaRPr lang="de-DE" dirty="0"/>
          </a:p>
        </p:txBody>
      </p:sp>
      <p:pic>
        <p:nvPicPr>
          <p:cNvPr id="54274" name="Picture 2" descr="C:\Users\Familie Wurm\Desktop\Chemie\GHS-pictogram-acid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1934" y="3929066"/>
            <a:ext cx="2786082" cy="2786082"/>
          </a:xfrm>
          <a:prstGeom prst="rect">
            <a:avLst/>
          </a:prstGeom>
          <a:noFill/>
        </p:spPr>
      </p:pic>
      <p:pic>
        <p:nvPicPr>
          <p:cNvPr id="54275" name="Picture 3" descr="C:\Users\Familie Wurm\Desktop\Chemie\ion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929066"/>
            <a:ext cx="1357322" cy="25738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Gleichgewichtskonstante der Reaktion von Wasserstoff und Stickstoff zu Ammoniak</a:t>
            </a:r>
          </a:p>
          <a:p>
            <a:pPr lvl="1"/>
            <a:r>
              <a:rPr lang="de-DE" dirty="0" smtClean="0">
                <a:solidFill>
                  <a:srgbClr val="FF0000"/>
                </a:solidFill>
              </a:rPr>
              <a:t>3</a:t>
            </a:r>
            <a:r>
              <a:rPr lang="de-DE" dirty="0" smtClean="0"/>
              <a:t>H</a:t>
            </a:r>
            <a:r>
              <a:rPr lang="de-DE" baseline="-25000" dirty="0" smtClean="0"/>
              <a:t>2</a:t>
            </a:r>
            <a:r>
              <a:rPr lang="de-DE" dirty="0" smtClean="0"/>
              <a:t> + </a:t>
            </a:r>
            <a:r>
              <a:rPr lang="de-DE" dirty="0" smtClean="0">
                <a:solidFill>
                  <a:srgbClr val="FF0000"/>
                </a:solidFill>
              </a:rPr>
              <a:t>1</a:t>
            </a:r>
            <a:r>
              <a:rPr lang="de-DE" dirty="0" smtClean="0"/>
              <a:t>N</a:t>
            </a:r>
            <a:r>
              <a:rPr lang="de-DE" baseline="-25000" dirty="0" smtClean="0"/>
              <a:t>2</a:t>
            </a:r>
            <a:r>
              <a:rPr lang="de-DE" dirty="0" smtClean="0"/>
              <a:t>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de-DE" dirty="0" smtClean="0">
                <a:sym typeface="Wingdings" pitchFamily="2" charset="2"/>
              </a:rPr>
              <a:t>NH</a:t>
            </a:r>
            <a:r>
              <a:rPr lang="de-DE" baseline="-25000" dirty="0" smtClean="0">
                <a:sym typeface="Wingdings" pitchFamily="2" charset="2"/>
              </a:rPr>
              <a:t>3</a:t>
            </a:r>
            <a:endParaRPr lang="de-DE" baseline="-25000" dirty="0" smtClean="0"/>
          </a:p>
          <a:p>
            <a:endParaRPr lang="de-DE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feld 3"/>
              <p:cNvSpPr txBox="1"/>
              <p:nvPr/>
            </p:nvSpPr>
            <p:spPr>
              <a:xfrm>
                <a:off x="1217293" y="3342446"/>
                <a:ext cx="1868781" cy="595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charset="0"/>
                        </a:rPr>
                        <m:t>𝐾</m:t>
                      </m:r>
                      <m:r>
                        <a:rPr lang="de-DE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𝑁𝐻</m:t>
                                  </m:r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3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bg-BG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𝐻</m:t>
                                  </m:r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𝑁</m:t>
                                  </m:r>
                                  <m:r>
                                    <a:rPr lang="de-DE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e>
                              </m:d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293" y="3342446"/>
                <a:ext cx="1868781" cy="59554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3525791" y="3342446"/>
                <a:ext cx="4924810" cy="6049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charset="0"/>
                        </a:rPr>
                        <m:t>𝐾</m:t>
                      </m:r>
                      <m:r>
                        <a:rPr lang="de-DE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bg-BG" b="0" i="1" smtClean="0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3,1∗10</m:t>
                              </m:r>
                              <m:r>
                                <a:rPr lang="de-DE" b="0" i="1" baseline="30000" smtClean="0">
                                  <a:latin typeface="Cambria Math" charset="0"/>
                                </a:rPr>
                                <m:t>−2 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𝑚𝑜𝑙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/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𝐿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bg-BG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charset="0"/>
                                </a:rPr>
                                <m:t> (3,1∗10</m:t>
                              </m:r>
                              <m:r>
                                <a:rPr lang="de-DE" b="0" i="1" baseline="30000" smtClean="0">
                                  <a:latin typeface="Cambria Math" charset="0"/>
                                </a:rPr>
                                <m:t>−3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𝑚𝑜𝑙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/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𝐿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charset="0"/>
                                </a:rPr>
                                <m:t>(8,5∗10</m:t>
                              </m:r>
                              <m:r>
                                <a:rPr lang="de-DE" b="0" i="1" baseline="30000" smtClean="0">
                                  <a:latin typeface="Cambria Math" charset="0"/>
                                </a:rPr>
                                <m:t>−1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𝑚𝑜𝑙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/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𝐿</m:t>
                              </m:r>
                              <m:r>
                                <a:rPr lang="de-DE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de-DE" b="0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791" y="3342446"/>
                <a:ext cx="4924810" cy="6049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3707904" y="4365104"/>
                <a:ext cx="13615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charset="0"/>
                      </a:rPr>
                      <m:t>𝐾</m:t>
                    </m:r>
                    <m:r>
                      <a:rPr lang="de-DE" b="0" i="1" smtClean="0">
                        <a:latin typeface="Cambria Math" charset="0"/>
                      </a:rPr>
                      <m:t>=</m:t>
                    </m:r>
                  </m:oMath>
                </a14:m>
                <a:r>
                  <a:rPr lang="de-DE" dirty="0" smtClean="0"/>
                  <a:t> 3,8 * 10 </a:t>
                </a:r>
                <a:r>
                  <a:rPr lang="de-DE" baseline="30000" dirty="0" smtClean="0"/>
                  <a:t>4</a:t>
                </a:r>
                <a:endParaRPr lang="de-DE" baseline="30000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365104"/>
                <a:ext cx="1361527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5804" t="-26667" r="-3125" b="-5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	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Berechnet die Gleichgewichtskonstante folgender Reaktion!</a:t>
            </a:r>
          </a:p>
          <a:p>
            <a:pPr>
              <a:buNone/>
            </a:pPr>
            <a:r>
              <a:rPr lang="de-DE" dirty="0" smtClean="0"/>
              <a:t>C</a:t>
            </a:r>
            <a:r>
              <a:rPr lang="de-DE" baseline="-25000" dirty="0" smtClean="0"/>
              <a:t>3</a:t>
            </a:r>
            <a:r>
              <a:rPr lang="de-DE" dirty="0" smtClean="0"/>
              <a:t>H</a:t>
            </a:r>
            <a:r>
              <a:rPr lang="de-DE" baseline="-25000" dirty="0" smtClean="0"/>
              <a:t>7</a:t>
            </a:r>
            <a:r>
              <a:rPr lang="de-DE" dirty="0" smtClean="0"/>
              <a:t>OH+C</a:t>
            </a:r>
            <a:r>
              <a:rPr lang="de-DE" baseline="-25000" dirty="0" smtClean="0"/>
              <a:t>2</a:t>
            </a:r>
            <a:r>
              <a:rPr lang="de-DE" dirty="0" smtClean="0"/>
              <a:t>H</a:t>
            </a:r>
            <a:r>
              <a:rPr lang="de-DE" baseline="-25000" dirty="0" smtClean="0"/>
              <a:t>5</a:t>
            </a:r>
            <a:r>
              <a:rPr lang="de-DE" dirty="0" smtClean="0"/>
              <a:t>COOH</a:t>
            </a:r>
            <a:r>
              <a:rPr lang="de-DE" dirty="0" smtClean="0">
                <a:sym typeface="Wingdings" pitchFamily="2" charset="2"/>
              </a:rPr>
              <a:t></a:t>
            </a:r>
            <a:r>
              <a:rPr lang="de-DE" dirty="0" smtClean="0">
                <a:sym typeface="Wingdings" pitchFamily="2" charset="2"/>
              </a:rPr>
              <a:t>C</a:t>
            </a:r>
            <a:r>
              <a:rPr lang="de-DE" baseline="-25000" dirty="0" smtClean="0">
                <a:sym typeface="Wingdings" pitchFamily="2" charset="2"/>
              </a:rPr>
              <a:t>6</a:t>
            </a:r>
            <a:r>
              <a:rPr lang="de-DE" dirty="0" smtClean="0">
                <a:sym typeface="Wingdings" pitchFamily="2" charset="2"/>
              </a:rPr>
              <a:t>H</a:t>
            </a:r>
            <a:r>
              <a:rPr lang="de-DE" baseline="-25000" dirty="0" smtClean="0">
                <a:sym typeface="Wingdings" pitchFamily="2" charset="2"/>
              </a:rPr>
              <a:t>12</a:t>
            </a:r>
            <a:r>
              <a:rPr lang="de-DE" dirty="0" smtClean="0">
                <a:sym typeface="Wingdings" pitchFamily="2" charset="2"/>
              </a:rPr>
              <a:t>O</a:t>
            </a:r>
            <a:r>
              <a:rPr lang="de-DE" baseline="-25000" dirty="0" smtClean="0">
                <a:sym typeface="Wingdings" pitchFamily="2" charset="2"/>
              </a:rPr>
              <a:t>2</a:t>
            </a:r>
            <a:r>
              <a:rPr lang="de-DE" dirty="0" smtClean="0">
                <a:sym typeface="Wingdings" pitchFamily="2" charset="2"/>
              </a:rPr>
              <a:t>+H</a:t>
            </a:r>
            <a:r>
              <a:rPr lang="de-DE" baseline="-25000" dirty="0" smtClean="0">
                <a:sym typeface="Wingdings" pitchFamily="2" charset="2"/>
              </a:rPr>
              <a:t>2</a:t>
            </a:r>
            <a:r>
              <a:rPr lang="de-DE" dirty="0" smtClean="0">
                <a:sym typeface="Wingdings" pitchFamily="2" charset="2"/>
              </a:rPr>
              <a:t>O</a:t>
            </a: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</a:t>
            </a:r>
            <a:r>
              <a:rPr lang="de-DE" dirty="0" err="1" smtClean="0">
                <a:sym typeface="Wingdings" pitchFamily="2" charset="2"/>
              </a:rPr>
              <a:t>Propanol+Propansäure</a:t>
            </a:r>
            <a:r>
              <a:rPr lang="de-DE" dirty="0" err="1" smtClean="0">
                <a:sym typeface="Wingdings" pitchFamily="2" charset="2"/>
              </a:rPr>
              <a:t>Propanolsäurepropan-ester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smtClean="0">
                <a:sym typeface="Wingdings" pitchFamily="2" charset="2"/>
              </a:rPr>
              <a:t>+ Wasser</a:t>
            </a:r>
          </a:p>
          <a:p>
            <a:r>
              <a:rPr lang="de-DE" dirty="0" smtClean="0">
                <a:sym typeface="Wingdings" pitchFamily="2" charset="2"/>
              </a:rPr>
              <a:t>Konzentrationen: </a:t>
            </a:r>
            <a:r>
              <a:rPr lang="de-DE" dirty="0" smtClean="0">
                <a:sym typeface="Wingdings" pitchFamily="2" charset="2"/>
              </a:rPr>
              <a:t>Propanol:0,5mol/L</a:t>
            </a:r>
            <a:endParaRPr lang="de-DE" dirty="0" smtClean="0">
              <a:sym typeface="Wingdings" pitchFamily="2" charset="2"/>
            </a:endParaRP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			       Propansäure:0,2mol/L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			       Wasser:0,3mol/L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			       </a:t>
            </a:r>
            <a:r>
              <a:rPr lang="de-DE" dirty="0" smtClean="0">
                <a:sym typeface="Wingdings" pitchFamily="2" charset="2"/>
              </a:rPr>
              <a:t>Ester:0,3mol/L</a:t>
            </a:r>
            <a:endParaRPr lang="de-DE" dirty="0" smtClean="0"/>
          </a:p>
          <a:p>
            <a:pPr lvl="1">
              <a:buNone/>
            </a:pPr>
            <a:endParaRPr lang="de-DE" dirty="0" smtClean="0"/>
          </a:p>
          <a:p>
            <a:pPr lvl="1">
              <a:buNone/>
            </a:pP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786058"/>
            <a:ext cx="5076825" cy="1571625"/>
          </a:xfrm>
          <a:prstGeom prst="rect">
            <a:avLst/>
          </a:prstGeom>
          <a:noFill/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65647" y="479715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/>
              <a:t>K</a:t>
            </a:r>
            <a:r>
              <a:rPr lang="de-DE" dirty="0" smtClean="0"/>
              <a:t> = 0,82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anke">
  <a:themeElements>
    <a:clrScheme name="Anank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nank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nank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291</Words>
  <Application>Microsoft Macintosh PowerPoint</Application>
  <PresentationFormat>Bildschirmpräsentation (4:3)</PresentationFormat>
  <Paragraphs>62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Book Antiqua</vt:lpstr>
      <vt:lpstr>Cambria Math</vt:lpstr>
      <vt:lpstr>Lucida Sans</vt:lpstr>
      <vt:lpstr>Wingdings</vt:lpstr>
      <vt:lpstr>Wingdings 2</vt:lpstr>
      <vt:lpstr>Wingdings 3</vt:lpstr>
      <vt:lpstr>Arial</vt:lpstr>
      <vt:lpstr>Ananke</vt:lpstr>
      <vt:lpstr>Massenwirkungsgesetz</vt:lpstr>
      <vt:lpstr>Gliederung </vt:lpstr>
      <vt:lpstr>Geschichte</vt:lpstr>
      <vt:lpstr>Definition</vt:lpstr>
      <vt:lpstr>Einflüsse auf das MWG</vt:lpstr>
      <vt:lpstr>Anwendung</vt:lpstr>
      <vt:lpstr>Beispiele</vt:lpstr>
      <vt:lpstr>Beispiele </vt:lpstr>
      <vt:lpstr>Lösung</vt:lpstr>
      <vt:lpstr>PowerPoint-Präsentation</vt:lpstr>
      <vt:lpstr>Quellen</vt:lpstr>
    </vt:vector>
  </TitlesOfParts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Massenwirkungsgesetz</dc:title>
  <dc:creator>Familie Wurm</dc:creator>
  <cp:lastModifiedBy>Winfried Zemann</cp:lastModifiedBy>
  <cp:revision>28</cp:revision>
  <dcterms:created xsi:type="dcterms:W3CDTF">2016-08-22T13:14:11Z</dcterms:created>
  <dcterms:modified xsi:type="dcterms:W3CDTF">2016-09-08T18:08:31Z</dcterms:modified>
</cp:coreProperties>
</file>