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2" r:id="rId6"/>
    <p:sldId id="259" r:id="rId7"/>
    <p:sldId id="264" r:id="rId8"/>
    <p:sldId id="265" r:id="rId9"/>
    <p:sldId id="266" r:id="rId10"/>
    <p:sldId id="267" r:id="rId11"/>
    <p:sldId id="268" r:id="rId12"/>
    <p:sldId id="261" r:id="rId13"/>
    <p:sldId id="270" r:id="rId14"/>
    <p:sldId id="271" r:id="rId15"/>
    <p:sldId id="27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2540-7B07-4039-8420-102151481A2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0C9FC-41A6-4ED2-9E3B-9D7BD3E53B2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9028C9-B8D6-4092-A460-A774072C37E7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88B56C-AC98-4212-8D29-A9351FF3D9B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gapedia.de/vsengine/vlu/vsc/de/ch/4/cm/reaktionen.vlu/Page/vsc/de/ch/4/cm/reaktionen/reaktionstypen.vscml.html" TargetMode="External"/><Relationship Id="rId2" Type="http://schemas.openxmlformats.org/officeDocument/2006/relationships/hyperlink" Target="http://www.chemie.fu-berlin.de/chemistry/oc/reac/reaktionstyp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eonline.de/forum/showthread.php?t=183976" TargetMode="External"/><Relationship Id="rId5" Type="http://schemas.openxmlformats.org/officeDocument/2006/relationships/hyperlink" Target="http://www.chemie.de/lexikon/Cumol.html" TargetMode="External"/><Relationship Id="rId4" Type="http://schemas.openxmlformats.org/officeDocument/2006/relationships/hyperlink" Target="https://de.wikipedia.org/wiki/Acetylsalicyls%C3%A4u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de-DE" u="sng" dirty="0" smtClean="0"/>
              <a:t>Vom Erdöl zum Aspirin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Schule\Chemie\Aspirin\aspirinb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182427" cy="2610644"/>
          </a:xfrm>
          <a:prstGeom prst="rect">
            <a:avLst/>
          </a:prstGeom>
          <a:noFill/>
        </p:spPr>
      </p:pic>
      <p:pic>
        <p:nvPicPr>
          <p:cNvPr id="1027" name="Picture 3" descr="C:\Schule\Chemie\Aspirin\oel-tropf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64496" cy="334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Phenol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16002" y="653171"/>
            <a:ext cx="2549712" cy="18288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653103" y="1306342"/>
            <a:ext cx="3978802" cy="182663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Summenformel: C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6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H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6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O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Farblose Kristallnadeln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Phenylgruppe an </a:t>
            </a: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Hydroxygruppe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gebunden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Schwache organische Säure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93" y="4005064"/>
            <a:ext cx="9143107" cy="2021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2627784" y="3501008"/>
            <a:ext cx="3745468" cy="32301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Negative Ladung ist im Ring </a:t>
            </a: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delokalisiert</a:t>
            </a: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Salicylsäure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31024" y="653171"/>
            <a:ext cx="2630370" cy="282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653102" y="1371659"/>
            <a:ext cx="6324507" cy="23077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Summenformel: C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7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H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6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O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3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Aromat, durch Benzolring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Hydroxycarbonsäure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, durch </a:t>
            </a: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Carboxy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- und </a:t>
            </a: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Hydroxygruppe</a:t>
            </a: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Phenole, durch direkte Bindung der </a:t>
            </a: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Hydroxygruppe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an den Benzolring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9577064" cy="1143000"/>
          </a:xfrm>
        </p:spPr>
        <p:txBody>
          <a:bodyPr>
            <a:noAutofit/>
          </a:bodyPr>
          <a:lstStyle/>
          <a:p>
            <a:r>
              <a:rPr lang="de-DE" sz="5400" u="sng" dirty="0" smtClean="0"/>
              <a:t>Reaktion und Reaktionstypen</a:t>
            </a:r>
            <a:endParaRPr lang="de-DE" sz="5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Benzol+ Propen-&gt; </a:t>
            </a:r>
            <a:r>
              <a:rPr lang="de-DE" dirty="0" err="1" smtClean="0"/>
              <a:t>Cumol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4221088"/>
            <a:ext cx="8229600" cy="146876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de-DE" dirty="0" err="1" smtClean="0"/>
              <a:t>elektrophile</a:t>
            </a:r>
            <a:r>
              <a:rPr lang="de-DE" dirty="0" smtClean="0"/>
              <a:t> Addition </a:t>
            </a:r>
          </a:p>
          <a:p>
            <a:pPr marL="514350" indent="-514350">
              <a:buAutoNum type="arabicParenR"/>
            </a:pPr>
            <a:r>
              <a:rPr lang="de-DE" dirty="0" err="1"/>
              <a:t>e</a:t>
            </a:r>
            <a:r>
              <a:rPr lang="de-DE" dirty="0" err="1" smtClean="0"/>
              <a:t>lektrophile</a:t>
            </a:r>
            <a:r>
              <a:rPr lang="de-DE" dirty="0" smtClean="0"/>
              <a:t> Substitution</a:t>
            </a:r>
            <a:endParaRPr lang="de-DE" dirty="0"/>
          </a:p>
        </p:txBody>
      </p:sp>
      <p:pic>
        <p:nvPicPr>
          <p:cNvPr id="2050" name="Picture 2" descr="C:\Schule\Chemie\Aspirin\benzolpr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65" y="1412776"/>
            <a:ext cx="8975335" cy="2561630"/>
          </a:xfrm>
          <a:prstGeom prst="rect">
            <a:avLst/>
          </a:prstGeom>
          <a:noFill/>
        </p:spPr>
      </p:pic>
      <p:sp>
        <p:nvSpPr>
          <p:cNvPr id="14" name="Nach oben gekrümmter Pfeil 13"/>
          <p:cNvSpPr/>
          <p:nvPr/>
        </p:nvSpPr>
        <p:spPr>
          <a:xfrm rot="11005742">
            <a:off x="4365841" y="1874650"/>
            <a:ext cx="1008112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3275856" y="2924944"/>
            <a:ext cx="360040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 descr="C:\Schule\Chemie\Aspirin\15102280_1541837205843463_1228551313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11552" y="4293096"/>
            <a:ext cx="4032448" cy="226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84168" y="1700808"/>
            <a:ext cx="3059832" cy="1786203"/>
          </a:xfrm>
        </p:spPr>
        <p:txBody>
          <a:bodyPr/>
          <a:lstStyle/>
          <a:p>
            <a:r>
              <a:rPr lang="de-DE" dirty="0" smtClean="0"/>
              <a:t>Addition</a:t>
            </a:r>
          </a:p>
          <a:p>
            <a:r>
              <a:rPr lang="de-DE" dirty="0" smtClean="0"/>
              <a:t>Substitution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Cumol</a:t>
            </a:r>
            <a:r>
              <a:rPr lang="de-DE" dirty="0" smtClean="0"/>
              <a:t>+ Sauerstoff-&gt; Aceton + Phenol</a:t>
            </a:r>
            <a:endParaRPr lang="de-DE" dirty="0"/>
          </a:p>
        </p:txBody>
      </p:sp>
      <p:pic>
        <p:nvPicPr>
          <p:cNvPr id="22531" name="Picture 3" descr="C:\Schule\Chemie\Aspirin\Cumol zu Cumolhydroperox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20" y="1628800"/>
            <a:ext cx="5936936" cy="2808312"/>
          </a:xfrm>
          <a:prstGeom prst="rect">
            <a:avLst/>
          </a:prstGeom>
          <a:noFill/>
        </p:spPr>
      </p:pic>
      <p:pic>
        <p:nvPicPr>
          <p:cNvPr id="22535" name="Picture 7" descr="C:\Schule\Chemie\Aspirin\Cumol aufspalten zu Aceton und Phen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55576" y="4772025"/>
            <a:ext cx="7591426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Cumol</a:t>
            </a:r>
            <a:r>
              <a:rPr lang="de-DE" dirty="0" smtClean="0"/>
              <a:t>+ Sauerstoff-&gt; Aceton + Phenol</a:t>
            </a:r>
            <a:endParaRPr lang="de-DE" dirty="0"/>
          </a:p>
        </p:txBody>
      </p:sp>
      <p:pic>
        <p:nvPicPr>
          <p:cNvPr id="23555" name="Picture 3" descr="C:\Schule\Chemie\Aspirin\Neutralisationsreaktion von Phen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20" y="2060848"/>
            <a:ext cx="849161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03848" y="5733256"/>
            <a:ext cx="8219256" cy="562067"/>
          </a:xfrm>
        </p:spPr>
        <p:txBody>
          <a:bodyPr/>
          <a:lstStyle/>
          <a:p>
            <a:r>
              <a:rPr lang="de-DE" dirty="0" smtClean="0"/>
              <a:t>Sechseck-Stellung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Phenol+ Kohlenstoffdioxid-&gt; </a:t>
            </a:r>
            <a:r>
              <a:rPr lang="de-DE" dirty="0" err="1" smtClean="0"/>
              <a:t>Salicylsäure</a:t>
            </a:r>
            <a:endParaRPr lang="de-DE" dirty="0"/>
          </a:p>
        </p:txBody>
      </p:sp>
      <p:pic>
        <p:nvPicPr>
          <p:cNvPr id="24578" name="Picture 2" descr="C:\Schule\Chemie\Aspirin\Phenol und co2 zu salicylsä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57237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Salicylsäure</a:t>
            </a:r>
            <a:r>
              <a:rPr lang="de-DE" dirty="0" smtClean="0"/>
              <a:t>+ Essigsäure-&gt; </a:t>
            </a:r>
            <a:r>
              <a:rPr lang="de-DE" dirty="0" err="1" smtClean="0"/>
              <a:t>Acetylsalicylsäure</a:t>
            </a:r>
            <a:endParaRPr lang="de-DE" dirty="0"/>
          </a:p>
        </p:txBody>
      </p:sp>
      <p:pic>
        <p:nvPicPr>
          <p:cNvPr id="25602" name="Picture 2" descr="C:\Schule\Chemie\Aspirin\Kondensation zu Aspi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1484784"/>
            <a:ext cx="757237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2000" dirty="0" smtClean="0">
                <a:hlinkClick r:id="rId2"/>
              </a:rPr>
              <a:t>http</a:t>
            </a:r>
            <a:r>
              <a:rPr lang="de-DE" sz="2000" dirty="0" smtClean="0">
                <a:hlinkClick r:id="rId2"/>
              </a:rPr>
              <a:t>://</a:t>
            </a:r>
            <a:r>
              <a:rPr lang="de-DE" sz="2000" dirty="0" smtClean="0">
                <a:hlinkClick r:id="rId2"/>
              </a:rPr>
              <a:t>www.chemie.fu-berlin.de/chemistry/oc/reac/reaktionstypen.html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>
                <a:hlinkClick r:id="rId3"/>
              </a:rPr>
              <a:t>http://</a:t>
            </a:r>
            <a:r>
              <a:rPr lang="de-DE" sz="2000" dirty="0" smtClean="0">
                <a:hlinkClick r:id="rId3"/>
              </a:rPr>
              <a:t>www.chemgapedia.de/vsengine/vlu/vsc/de/ch/4/cm/reaktionen.vlu/Page/vsc/de/ch/4/cm/reaktionen/reaktionstypen.vscml.html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>
                <a:hlinkClick r:id="rId4"/>
              </a:rPr>
              <a:t>https://</a:t>
            </a:r>
            <a:r>
              <a:rPr lang="de-DE" sz="2000" dirty="0" smtClean="0">
                <a:hlinkClick r:id="rId4"/>
              </a:rPr>
              <a:t>de.wikipedia.org/wiki/Acetylsalicyls%C3%A4ure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>
                <a:hlinkClick r:id="rId5"/>
              </a:rPr>
              <a:t>http://</a:t>
            </a:r>
            <a:r>
              <a:rPr lang="de-DE" sz="2000" dirty="0" smtClean="0">
                <a:hlinkClick r:id="rId5"/>
              </a:rPr>
              <a:t>www.chemie.de/lexikon/Cumol.html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>
                <a:hlinkClick r:id="rId6"/>
              </a:rPr>
              <a:t>http://</a:t>
            </a:r>
            <a:r>
              <a:rPr lang="de-DE" sz="2000" dirty="0" smtClean="0">
                <a:hlinkClick r:id="rId6"/>
              </a:rPr>
              <a:t>www.chemieonline.de/forum/showthread.php?t=183976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http://www.chemikerboard.de/topic,1609,-propen%2Bbenzol---undgt%3B-2-phenylpropan.html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sz="2400" dirty="0" smtClean="0"/>
              <a:t>Chemie Buch S 466/468 Komplett und Versuch 3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Quellen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C:\Schule\Chemie\Aspirin\7tygc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de-DE" sz="3200" dirty="0" smtClean="0"/>
              <a:t>Was ist Aspirin? (</a:t>
            </a:r>
            <a:r>
              <a:rPr lang="de-DE" sz="3200" dirty="0" err="1" smtClean="0"/>
              <a:t>Acetylsalicylsäure</a:t>
            </a:r>
            <a:r>
              <a:rPr lang="de-DE" sz="3200" dirty="0" smtClean="0"/>
              <a:t>)</a:t>
            </a:r>
          </a:p>
          <a:p>
            <a:pPr marL="624078" indent="-514350">
              <a:buFont typeface="Wingdings 3"/>
              <a:buAutoNum type="arabicPeriod"/>
            </a:pPr>
            <a:r>
              <a:rPr lang="de-DE" sz="3200" dirty="0" smtClean="0"/>
              <a:t>Versuch: Synthese von </a:t>
            </a:r>
            <a:r>
              <a:rPr lang="de-DE" sz="3200" dirty="0" err="1" smtClean="0"/>
              <a:t>Acetylsalicylsäure</a:t>
            </a:r>
            <a:endParaRPr lang="de-DE" sz="3200" dirty="0" smtClean="0"/>
          </a:p>
          <a:p>
            <a:pPr marL="624078" indent="-514350">
              <a:buAutoNum type="arabicPeriod"/>
            </a:pPr>
            <a:r>
              <a:rPr lang="de-DE" sz="3200" dirty="0" smtClean="0"/>
              <a:t>Ausgangsstoff und Endprodukt</a:t>
            </a:r>
          </a:p>
          <a:p>
            <a:pPr marL="624078" indent="-514350">
              <a:buAutoNum type="arabicPeriod"/>
            </a:pPr>
            <a:r>
              <a:rPr lang="de-DE" sz="3200" dirty="0" smtClean="0"/>
              <a:t>Cracken und </a:t>
            </a:r>
            <a:r>
              <a:rPr lang="de-DE" sz="3200" dirty="0" err="1" smtClean="0"/>
              <a:t>Reforming</a:t>
            </a:r>
            <a:endParaRPr lang="de-DE" sz="3200" dirty="0" smtClean="0"/>
          </a:p>
          <a:p>
            <a:pPr marL="624078" indent="-514350">
              <a:buAutoNum type="arabicPeriod"/>
            </a:pPr>
            <a:r>
              <a:rPr lang="de-DE" sz="3200" dirty="0" smtClean="0"/>
              <a:t>Zwischenprodukte</a:t>
            </a:r>
          </a:p>
          <a:p>
            <a:pPr marL="624078" indent="-514350">
              <a:buAutoNum type="arabicPeriod"/>
            </a:pPr>
            <a:r>
              <a:rPr lang="de-DE" sz="3200" dirty="0" smtClean="0"/>
              <a:t>Reaktion und Reaktionstypen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Gliederung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 smtClean="0"/>
              <a:t>Was ist Aspirin?</a:t>
            </a:r>
            <a:endParaRPr lang="de-DE" u="sng" dirty="0"/>
          </a:p>
        </p:txBody>
      </p:sp>
      <p:pic>
        <p:nvPicPr>
          <p:cNvPr id="2050" name="Picture 2" descr="C:\Schule\Chemie\Aspirin\salwe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3028206" cy="4186436"/>
          </a:xfrm>
          <a:prstGeom prst="rect">
            <a:avLst/>
          </a:prstGeom>
          <a:noFill/>
        </p:spPr>
      </p:pic>
      <p:pic>
        <p:nvPicPr>
          <p:cNvPr id="2051" name="Picture 3" descr="C:\Schule\Chemie\Aspirin\WhitewillobarkextractSalici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227536" cy="2130174"/>
          </a:xfrm>
          <a:prstGeom prst="rect">
            <a:avLst/>
          </a:prstGeom>
          <a:noFill/>
        </p:spPr>
      </p:pic>
      <p:pic>
        <p:nvPicPr>
          <p:cNvPr id="2054" name="Picture 6" descr="http://www.bestehunde.de/wp-content/uploads/2013/09/Hund_Fie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21255"/>
            <a:ext cx="4251796" cy="2836745"/>
          </a:xfrm>
          <a:prstGeom prst="rect">
            <a:avLst/>
          </a:prstGeom>
          <a:noFill/>
        </p:spPr>
      </p:pic>
      <p:pic>
        <p:nvPicPr>
          <p:cNvPr id="2052" name="Picture 4" descr="C:\Schule\Chemie\Aspirin\erste-hilfe-ted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348880"/>
            <a:ext cx="3734610" cy="268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sz="3200" dirty="0" smtClean="0"/>
              <a:t>Propen+ Benzol-&gt; </a:t>
            </a:r>
            <a:r>
              <a:rPr lang="de-DE" sz="3200" dirty="0" err="1" smtClean="0"/>
              <a:t>Cumol</a:t>
            </a:r>
            <a:endParaRPr lang="de-DE" sz="3200" dirty="0" smtClean="0"/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err="1" smtClean="0"/>
              <a:t>Cumol</a:t>
            </a:r>
            <a:r>
              <a:rPr lang="de-DE" sz="3200" dirty="0" smtClean="0"/>
              <a:t>+ Sauerstoff-&gt; Aceton+ Phenol</a:t>
            </a:r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smtClean="0"/>
              <a:t>Phenol+ Kohlenstoffdioxid-&gt; </a:t>
            </a:r>
            <a:r>
              <a:rPr lang="de-DE" sz="3200" dirty="0" err="1" smtClean="0"/>
              <a:t>Salicylsäure</a:t>
            </a:r>
            <a:endParaRPr lang="de-DE" sz="3200" dirty="0" smtClean="0"/>
          </a:p>
          <a:p>
            <a:pPr>
              <a:buNone/>
            </a:pPr>
            <a:endParaRPr lang="de-DE" sz="3200" dirty="0" smtClean="0"/>
          </a:p>
          <a:p>
            <a:pPr>
              <a:buNone/>
            </a:pPr>
            <a:r>
              <a:rPr lang="de-DE" sz="3200" dirty="0" err="1" smtClean="0"/>
              <a:t>Salicylsäure</a:t>
            </a:r>
            <a:r>
              <a:rPr lang="de-DE" sz="3200" dirty="0" smtClean="0"/>
              <a:t>+ Essigsäureanhydrid-&gt; </a:t>
            </a:r>
            <a:r>
              <a:rPr lang="de-DE" sz="3200" dirty="0" err="1" smtClean="0"/>
              <a:t>Acetylsalicylsäure</a:t>
            </a:r>
            <a:endParaRPr lang="de-DE" sz="3200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Ablauf der Reaktionen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dirty="0" smtClean="0"/>
              <a:t>M: </a:t>
            </a:r>
            <a:r>
              <a:rPr lang="de-DE" sz="2400" dirty="0" smtClean="0"/>
              <a:t>Waage, Wasserbad, Tropfpipette, </a:t>
            </a:r>
            <a:r>
              <a:rPr lang="de-DE" sz="2400" dirty="0" err="1" smtClean="0"/>
              <a:t>Erlenmeyerkolben</a:t>
            </a:r>
            <a:r>
              <a:rPr lang="de-DE" sz="2400" dirty="0" smtClean="0"/>
              <a:t>, Becherglas, </a:t>
            </a:r>
            <a:r>
              <a:rPr lang="de-DE" sz="2400" dirty="0" err="1" smtClean="0"/>
              <a:t>Salicylsäure</a:t>
            </a:r>
            <a:r>
              <a:rPr lang="de-DE" sz="2400" dirty="0" smtClean="0"/>
              <a:t>, Essigsäureanhydrid, </a:t>
            </a:r>
            <a:r>
              <a:rPr lang="de-DE" sz="2400" dirty="0" err="1" smtClean="0"/>
              <a:t>Schwelfelsäure</a:t>
            </a:r>
            <a:endParaRPr lang="de-DE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r>
              <a:rPr lang="de-DE" sz="2400" b="1" dirty="0" smtClean="0"/>
              <a:t>D: </a:t>
            </a:r>
            <a:r>
              <a:rPr lang="de-DE" sz="2400" dirty="0" smtClean="0"/>
              <a:t>1) 2g </a:t>
            </a:r>
            <a:r>
              <a:rPr lang="de-DE" sz="2400" dirty="0" err="1" smtClean="0"/>
              <a:t>Salicylsäure</a:t>
            </a:r>
            <a:r>
              <a:rPr lang="de-DE" sz="2400" dirty="0" smtClean="0"/>
              <a:t> mit 5ml Essigsäureanhydrid und 5 Tropfen Schwefelsäure 2min erhitzen</a:t>
            </a:r>
          </a:p>
          <a:p>
            <a:pPr>
              <a:buNone/>
            </a:pPr>
            <a:r>
              <a:rPr lang="de-DE" sz="2400" dirty="0" smtClean="0"/>
              <a:t>2) Einige Tropfen Wasser hinzugeben (</a:t>
            </a:r>
            <a:r>
              <a:rPr lang="de-DE" sz="2400" dirty="0" err="1" smtClean="0"/>
              <a:t>Hydrolysierung</a:t>
            </a:r>
            <a:r>
              <a:rPr lang="de-DE" sz="2400" dirty="0" smtClean="0"/>
              <a:t> von Essigsäureanhydrid) und dann in 200ml Wasser geben</a:t>
            </a:r>
          </a:p>
          <a:p>
            <a:pPr>
              <a:buNone/>
            </a:pPr>
            <a:r>
              <a:rPr lang="de-DE" sz="2400" dirty="0" smtClean="0"/>
              <a:t>3) Produkt trocknen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400" u="sng" dirty="0" smtClean="0"/>
              <a:t>Versuch: Synthese von </a:t>
            </a:r>
            <a:r>
              <a:rPr lang="de-DE" sz="4400" u="sng" dirty="0" err="1" smtClean="0"/>
              <a:t>Acetylsalicylsäure</a:t>
            </a:r>
            <a:r>
              <a:rPr lang="de-DE" sz="4400" dirty="0" smtClean="0"/>
              <a:t/>
            </a:r>
            <a:br>
              <a:rPr lang="de-DE" sz="4400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Ausgangsstoff und Endprodukt</a:t>
            </a:r>
            <a:endParaRPr lang="de-DE" u="sng" dirty="0"/>
          </a:p>
        </p:txBody>
      </p:sp>
      <p:pic>
        <p:nvPicPr>
          <p:cNvPr id="8194" name="Picture 2" descr="C:\Schule\Chemie\Aspirin\5_1425815861500ab222ed5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691907" cy="2500223"/>
          </a:xfrm>
          <a:prstGeom prst="rect">
            <a:avLst/>
          </a:prstGeom>
          <a:noFill/>
        </p:spPr>
      </p:pic>
      <p:pic>
        <p:nvPicPr>
          <p:cNvPr id="8195" name="Picture 3" descr="C:\Schule\Chemie\Aspirin\9210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2939480" cy="2939480"/>
          </a:xfrm>
          <a:prstGeom prst="rect">
            <a:avLst/>
          </a:prstGeom>
          <a:noFill/>
        </p:spPr>
      </p:pic>
      <p:pic>
        <p:nvPicPr>
          <p:cNvPr id="8198" name="Picture 6" descr="C:\Schule\Chemie\Aspirin\aspirin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365104"/>
            <a:ext cx="3532340" cy="2204864"/>
          </a:xfrm>
          <a:prstGeom prst="rect">
            <a:avLst/>
          </a:prstGeom>
          <a:noFill/>
        </p:spPr>
      </p:pic>
      <p:pic>
        <p:nvPicPr>
          <p:cNvPr id="8197" name="Picture 5" descr="C:\Schule\Chemie\Aspirin\200px-Acetylsalicylsäure2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7112"/>
            <a:ext cx="3097890" cy="2137544"/>
          </a:xfrm>
          <a:prstGeom prst="rect">
            <a:avLst/>
          </a:prstGeom>
          <a:noFill/>
        </p:spPr>
      </p:pic>
      <p:pic>
        <p:nvPicPr>
          <p:cNvPr id="8193" name="Picture 1" descr="C:\Schule\Chemie\Aspirin\image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00808"/>
            <a:ext cx="1008112" cy="1151497"/>
          </a:xfrm>
          <a:prstGeom prst="rect">
            <a:avLst/>
          </a:prstGeom>
          <a:noFill/>
        </p:spPr>
      </p:pic>
      <p:pic>
        <p:nvPicPr>
          <p:cNvPr id="8199" name="Picture 7" descr="C:\Schule\Chemie\Aspirin\640px-Propen2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492896"/>
            <a:ext cx="1728192" cy="128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Nach der Erdölaufbereitung 2 Folgeschritte der Erdölverarbeitung (Cracken und </a:t>
            </a:r>
            <a:r>
              <a:rPr lang="de-DE" dirty="0" err="1" smtClean="0"/>
              <a:t>Reforming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pPr marL="624078" indent="-514350">
              <a:buAutoNum type="arabicParenR"/>
            </a:pPr>
            <a:r>
              <a:rPr lang="de-DE" u="sng" dirty="0" smtClean="0"/>
              <a:t>Cracken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langkettige</a:t>
            </a:r>
            <a:r>
              <a:rPr lang="de-DE" dirty="0" smtClean="0"/>
              <a:t> Alkane werden zu </a:t>
            </a:r>
            <a:r>
              <a:rPr lang="de-DE" dirty="0" err="1" smtClean="0"/>
              <a:t>kurzkettigen</a:t>
            </a:r>
            <a:r>
              <a:rPr lang="de-DE" dirty="0" smtClean="0"/>
              <a:t> Alkanen gebrochen</a:t>
            </a:r>
          </a:p>
          <a:p>
            <a:pPr marL="624078" indent="-514350">
              <a:buAutoNum type="arabicParenR"/>
            </a:pPr>
            <a:r>
              <a:rPr lang="de-DE" u="sng" dirty="0" err="1" smtClean="0"/>
              <a:t>Reforming</a:t>
            </a: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dirty="0" smtClean="0"/>
              <a:t>Alkane werden durch Hitze zu Aromaten „umgeformt“. Dabei wird Wasserstoff abgespalten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Cracken und </a:t>
            </a:r>
            <a:r>
              <a:rPr lang="de-DE" u="sng" dirty="0" err="1" smtClean="0"/>
              <a:t>Reforming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Cumol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531024" y="653171"/>
            <a:ext cx="2547099" cy="2735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653102" y="1306342"/>
            <a:ext cx="3400887" cy="182663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Summenformel: C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9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H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12</a:t>
            </a:r>
          </a:p>
          <a:p>
            <a:pPr hangingPunct="0">
              <a:buNone/>
            </a:pPr>
            <a:endParaRPr lang="de-DE" sz="1600" baseline="-330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C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3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-Benzolgruppe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Löslich in organischen Verbindungen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Schwer löslich in Wasser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Aceton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34891" y="3872650"/>
            <a:ext cx="2781890" cy="195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531024" y="661335"/>
            <a:ext cx="2612409" cy="169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653102" y="1306342"/>
            <a:ext cx="3400887" cy="182663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Summenformel: CH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3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COCH</a:t>
            </a:r>
            <a:r>
              <a:rPr lang="de-DE" sz="1600" baseline="-33000" dirty="0">
                <a:latin typeface="Liberation Sans" pitchFamily="18"/>
                <a:ea typeface="Microsoft YaHei" pitchFamily="2"/>
                <a:cs typeface="Arial" pitchFamily="2"/>
              </a:rPr>
              <a:t>3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 err="1">
                <a:latin typeface="Liberation Sans" pitchFamily="18"/>
                <a:ea typeface="Microsoft YaHei" pitchFamily="2"/>
                <a:cs typeface="Arial" pitchFamily="2"/>
              </a:rPr>
              <a:t>Carbonylgruppe</a:t>
            </a: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, einfachstes Keton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Löslich in organischen Verbindungen</a:t>
            </a: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  <a:p>
            <a:pPr hangingPunct="0">
              <a:buNone/>
            </a:pPr>
            <a:endParaRPr lang="de-DE" sz="1600" dirty="0"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65512" y="3331171"/>
            <a:ext cx="2102839" cy="32301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de-DE" sz="1600" dirty="0">
                <a:latin typeface="Liberation Sans" pitchFamily="18"/>
                <a:ea typeface="Microsoft YaHei" pitchFamily="2"/>
                <a:cs typeface="Arial" pitchFamily="2"/>
              </a:rPr>
              <a:t>Polares Lösungsmittel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274</Words>
  <Application>Microsoft Office PowerPoint</Application>
  <PresentationFormat>Bildschirmpräsentation (4:3)</PresentationFormat>
  <Paragraphs>85</Paragraphs>
  <Slides>19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Deimos</vt:lpstr>
      <vt:lpstr>Vom Erdöl zum Aspirin</vt:lpstr>
      <vt:lpstr>Gliederung</vt:lpstr>
      <vt:lpstr>Was ist Aspirin?</vt:lpstr>
      <vt:lpstr>Ablauf der Reaktionen</vt:lpstr>
      <vt:lpstr>Versuch: Synthese von Acetylsalicylsäure </vt:lpstr>
      <vt:lpstr>Ausgangsstoff und Endprodukt</vt:lpstr>
      <vt:lpstr>Cracken und Reforming</vt:lpstr>
      <vt:lpstr>Cumol</vt:lpstr>
      <vt:lpstr>Aceton</vt:lpstr>
      <vt:lpstr>Phenol</vt:lpstr>
      <vt:lpstr>Salicylsäure</vt:lpstr>
      <vt:lpstr>Reaktion und Reaktionstypen</vt:lpstr>
      <vt:lpstr>Benzol+ Propen-&gt; Cumol</vt:lpstr>
      <vt:lpstr>Cumol+ Sauerstoff-&gt; Aceton + Phenol</vt:lpstr>
      <vt:lpstr>Cumol+ Sauerstoff-&gt; Aceton + Phenol</vt:lpstr>
      <vt:lpstr>Phenol+ Kohlenstoffdioxid-&gt; Salicylsäure</vt:lpstr>
      <vt:lpstr>Salicylsäure+ Essigsäure-&gt; Acetylsalicylsäure</vt:lpstr>
      <vt:lpstr>Quellen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Erdöl zum Aspirin</dc:title>
  <dc:creator>Maddy Lash</dc:creator>
  <cp:lastModifiedBy>Maddy Lash</cp:lastModifiedBy>
  <cp:revision>24</cp:revision>
  <dcterms:created xsi:type="dcterms:W3CDTF">2016-11-24T11:57:28Z</dcterms:created>
  <dcterms:modified xsi:type="dcterms:W3CDTF">2016-11-24T14:35:49Z</dcterms:modified>
</cp:coreProperties>
</file>