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62" r:id="rId15"/>
    <p:sldId id="263" r:id="rId16"/>
    <p:sldId id="264" r:id="rId1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8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31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168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583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816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927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933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141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233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01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6">
                <a:lumMod val="75000"/>
              </a:schemeClr>
            </a:gs>
            <a:gs pos="34000">
              <a:schemeClr val="accent6">
                <a:lumMod val="75000"/>
              </a:schemeClr>
            </a:gs>
            <a:gs pos="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B5ED7-E0F6-45C1-BC77-B344FC73CD16}" type="datetimeFigureOut">
              <a:rPr lang="de-DE" smtClean="0"/>
              <a:t>29.11.2016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DFED8-11A2-43E1-9716-0E960AADAF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286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8379502" y="5951095"/>
            <a:ext cx="3812498" cy="71952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Abgerundetes Rechteck 3"/>
          <p:cNvSpPr/>
          <p:nvPr/>
        </p:nvSpPr>
        <p:spPr>
          <a:xfrm>
            <a:off x="1633928" y="794479"/>
            <a:ext cx="4242216" cy="5156616"/>
          </a:xfrm>
          <a:prstGeom prst="roundRect">
            <a:avLst/>
          </a:prstGeom>
          <a:solidFill>
            <a:schemeClr val="accent6">
              <a:lumMod val="50000"/>
              <a:alpha val="78000"/>
            </a:schemeClr>
          </a:solidFill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458387" y="1708879"/>
            <a:ext cx="28181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dirty="0" smtClean="0"/>
              <a:t>Vom Palmöl zum Shampoo</a:t>
            </a:r>
            <a:endParaRPr lang="de-DE" sz="5400" dirty="0"/>
          </a:p>
        </p:txBody>
      </p:sp>
      <p:sp>
        <p:nvSpPr>
          <p:cNvPr id="6" name="Textfeld 5"/>
          <p:cNvSpPr txBox="1"/>
          <p:nvPr/>
        </p:nvSpPr>
        <p:spPr>
          <a:xfrm>
            <a:off x="8544393" y="6130977"/>
            <a:ext cx="347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Finn, Chiara, Maximilian, Mareike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044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0" y="1690688"/>
            <a:ext cx="11803739" cy="3778135"/>
          </a:xfrm>
        </p:spPr>
      </p:pic>
    </p:spTree>
    <p:extLst>
      <p:ext uri="{BB962C8B-B14F-4D97-AF65-F5344CB8AC3E}">
        <p14:creationId xmlns:p14="http://schemas.microsoft.com/office/powerpoint/2010/main" val="42666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15600" cy="3369582"/>
          </a:xfr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3335427"/>
            <a:ext cx="11689724" cy="352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515" y="0"/>
            <a:ext cx="8338970" cy="6720658"/>
          </a:xfrm>
        </p:spPr>
      </p:pic>
    </p:spTree>
    <p:extLst>
      <p:ext uri="{BB962C8B-B14F-4D97-AF65-F5344CB8AC3E}">
        <p14:creationId xmlns:p14="http://schemas.microsoft.com/office/powerpoint/2010/main" val="129429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9" y="1252807"/>
            <a:ext cx="11791682" cy="4281503"/>
          </a:xfrm>
        </p:spPr>
      </p:pic>
    </p:spTree>
    <p:extLst>
      <p:ext uri="{BB962C8B-B14F-4D97-AF65-F5344CB8AC3E}">
        <p14:creationId xmlns:p14="http://schemas.microsoft.com/office/powerpoint/2010/main" val="184012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smtClean="0"/>
              <a:t>Versuch</a:t>
            </a:r>
            <a:endParaRPr lang="de-DE" sz="5400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1493" y="1306343"/>
            <a:ext cx="5830507" cy="555165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00615"/>
            <a:ext cx="6820102" cy="40173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" y="3054567"/>
            <a:ext cx="3325615" cy="38034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697" y="365125"/>
            <a:ext cx="2677705" cy="26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smtClean="0"/>
              <a:t>Quellen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de-DE" sz="2500" dirty="0" smtClean="0"/>
              <a:t>https://de.wikipedia.org/wiki/Palm%C3%B6l</a:t>
            </a:r>
          </a:p>
          <a:p>
            <a:r>
              <a:rPr lang="de-DE" sz="2500" dirty="0" smtClean="0"/>
              <a:t>http://</a:t>
            </a:r>
            <a:r>
              <a:rPr lang="de-DE" sz="2500" dirty="0" smtClean="0"/>
              <a:t>www.oeko-fair.de/clever-konsumieren/essen-trinken/palmoel3/herstellung7</a:t>
            </a:r>
          </a:p>
          <a:p>
            <a:r>
              <a:rPr lang="de-DE" sz="2500" dirty="0"/>
              <a:t>http://kupferzopf.com/tenside.html</a:t>
            </a:r>
          </a:p>
          <a:p>
            <a:r>
              <a:rPr lang="de-DE" sz="2500" dirty="0"/>
              <a:t>https://de.wikipedia.org/wiki/Palm%C3%B6l#Verwendung_in_Wasch-_und_Reinigungsmitteln</a:t>
            </a:r>
          </a:p>
          <a:p>
            <a:r>
              <a:rPr lang="de-DE" sz="2500" dirty="0"/>
              <a:t>https://de.wikipedia.org/wiki/Kationische_Tenside</a:t>
            </a:r>
          </a:p>
          <a:p>
            <a:r>
              <a:rPr lang="de-DE" sz="2500" dirty="0"/>
              <a:t>https://de.wikipedia.org/wiki/Tetraalkylammoniumsalze</a:t>
            </a:r>
          </a:p>
          <a:p>
            <a:r>
              <a:rPr lang="de-DE" sz="2500" dirty="0"/>
              <a:t>http://www.chemie.de/lexikon/Fettalkohol.html</a:t>
            </a:r>
          </a:p>
          <a:p>
            <a:r>
              <a:rPr lang="de-DE" sz="2500" dirty="0"/>
              <a:t>http://www.chemie.de/lexikon/Amphotere_Tenside.html</a:t>
            </a:r>
          </a:p>
          <a:p>
            <a:r>
              <a:rPr lang="de-DE" sz="2500" dirty="0"/>
              <a:t>http://www.chemie.de/lexikon/Shampoo.html</a:t>
            </a:r>
          </a:p>
          <a:p>
            <a:r>
              <a:rPr lang="de-DE" sz="2500" dirty="0"/>
              <a:t>http://www.chemie.de/lexikon/Fetts%C3%A4ure.html</a:t>
            </a:r>
          </a:p>
          <a:p>
            <a:r>
              <a:rPr lang="de-DE" sz="2500" dirty="0"/>
              <a:t>http://www.chemie.de/lexikon/Tenside.html</a:t>
            </a:r>
          </a:p>
          <a:p>
            <a:r>
              <a:rPr lang="de-DE" sz="2500" dirty="0"/>
              <a:t>http://www.chemie.de/lexikon/Nichtionische_Tenside.html</a:t>
            </a:r>
          </a:p>
          <a:p>
            <a:r>
              <a:rPr lang="de-DE" sz="2500" dirty="0"/>
              <a:t>http://www.chemie.de/lexikon/Anionische_Tenside.html</a:t>
            </a:r>
          </a:p>
          <a:p>
            <a:r>
              <a:rPr lang="de-DE" sz="2500" dirty="0"/>
              <a:t>https://de.wikipedia.org/wiki/Hydrierung</a:t>
            </a:r>
          </a:p>
          <a:p>
            <a:r>
              <a:rPr lang="de-DE" sz="2500" dirty="0"/>
              <a:t>http://www.chemie.de/lexikon/Hydrierung.html</a:t>
            </a:r>
          </a:p>
          <a:p>
            <a:r>
              <a:rPr lang="de-DE" sz="2500" dirty="0"/>
              <a:t>http://www.chemie.de/lexikon/Hydrolyse.html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081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5400" b="1" dirty="0" smtClean="0"/>
              <a:t>Danke für eure Aufmerksamkeit </a:t>
            </a:r>
            <a:endParaRPr lang="de-DE" sz="5400" b="1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584" y="1581520"/>
            <a:ext cx="5713296" cy="26157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9095" y="3424628"/>
            <a:ext cx="6795262" cy="311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smtClean="0"/>
              <a:t>Gliederung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4000" dirty="0" smtClean="0"/>
              <a:t>Rohstoff</a:t>
            </a:r>
          </a:p>
          <a:p>
            <a:r>
              <a:rPr lang="de-DE" sz="4000" dirty="0" smtClean="0"/>
              <a:t>Herstellung </a:t>
            </a:r>
          </a:p>
          <a:p>
            <a:endParaRPr lang="de-DE" sz="4000" dirty="0" smtClean="0"/>
          </a:p>
          <a:p>
            <a:r>
              <a:rPr lang="de-DE" sz="4000" dirty="0" smtClean="0"/>
              <a:t>Reaktion Schritt für Schritt</a:t>
            </a:r>
          </a:p>
          <a:p>
            <a:r>
              <a:rPr lang="de-DE" sz="4000" dirty="0" smtClean="0"/>
              <a:t>Versuch</a:t>
            </a:r>
          </a:p>
          <a:p>
            <a:r>
              <a:rPr lang="de-DE" sz="4000" dirty="0" smtClean="0"/>
              <a:t>Quellen</a:t>
            </a:r>
            <a:endParaRPr lang="de-DE" sz="4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86374">
            <a:off x="4289064" y="1082061"/>
            <a:ext cx="6012488" cy="30022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259" y="4001294"/>
            <a:ext cx="4461579" cy="249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2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359" y="179517"/>
            <a:ext cx="5878954" cy="32922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smtClean="0"/>
              <a:t>Rohstoff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4959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Pflanzenöl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-rot-bräunlich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-Dichte: 		0,92 kg/l (bei 15°C)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-Viskosität: 		29,4 mm² (bei 50°C)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-Schmelzpunkt: 	30-37 °C</a:t>
            </a:r>
          </a:p>
          <a:p>
            <a:pPr marL="0" indent="0">
              <a:buNone/>
            </a:pPr>
            <a:r>
              <a:rPr lang="de-DE" dirty="0" smtClean="0"/>
              <a:t>	-Siedepunkt: 		267 °C</a:t>
            </a:r>
          </a:p>
          <a:p>
            <a:r>
              <a:rPr lang="de-DE" dirty="0"/>
              <a:t>s</a:t>
            </a:r>
            <a:r>
              <a:rPr lang="de-DE" dirty="0" smtClean="0"/>
              <a:t>ehr ertragreich (Vergleich mit Soja, Raps)</a:t>
            </a:r>
          </a:p>
          <a:p>
            <a:r>
              <a:rPr lang="de-DE" dirty="0" smtClean="0"/>
              <a:t>Gewinnung aus Fruchtfleisch, Kernen</a:t>
            </a:r>
          </a:p>
          <a:p>
            <a:r>
              <a:rPr lang="de-DE" dirty="0" smtClean="0"/>
              <a:t>Afrika, Amerika, Südostasien</a:t>
            </a:r>
          </a:p>
          <a:p>
            <a:r>
              <a:rPr lang="de-DE" dirty="0" smtClean="0"/>
              <a:t>Verwendung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-Shampoo, Naturkosmetik, Lebensmitteln etc.  </a:t>
            </a:r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954" y="3125944"/>
            <a:ext cx="2695360" cy="360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smtClean="0"/>
              <a:t>Herstellung </a:t>
            </a:r>
            <a:endParaRPr lang="de-DE" sz="54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6533" y="1690688"/>
            <a:ext cx="4570926" cy="4351338"/>
          </a:xfrm>
        </p:spPr>
        <p:txBody>
          <a:bodyPr/>
          <a:lstStyle/>
          <a:p>
            <a:r>
              <a:rPr lang="de-DE" dirty="0" smtClean="0"/>
              <a:t>Fruchtfleisch (CPO), Kerne (PKO)</a:t>
            </a:r>
          </a:p>
          <a:p>
            <a:r>
              <a:rPr lang="de-DE" dirty="0" smtClean="0"/>
              <a:t>Bestandteile</a:t>
            </a:r>
            <a:endParaRPr lang="de-DE" dirty="0" smtClean="0"/>
          </a:p>
          <a:p>
            <a:r>
              <a:rPr lang="de-DE" dirty="0" smtClean="0"/>
              <a:t>Weiterverarbeitung</a:t>
            </a:r>
          </a:p>
          <a:p>
            <a:pPr marL="0" indent="0">
              <a:buNone/>
            </a:pPr>
            <a:r>
              <a:rPr lang="de-DE" dirty="0" smtClean="0"/>
              <a:t>-Pressung, Raffinieren, Bleichen bzw. Adsorption, Desodorieren</a:t>
            </a:r>
          </a:p>
          <a:p>
            <a:r>
              <a:rPr lang="de-DE" dirty="0" smtClean="0"/>
              <a:t>Faserkuchen</a:t>
            </a: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46" y="365125"/>
            <a:ext cx="6467267" cy="430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2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 smtClean="0"/>
              <a:t>Reaktionen</a:t>
            </a:r>
            <a:endParaRPr lang="de-DE" sz="54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49" y="2434925"/>
            <a:ext cx="3272656" cy="1970389"/>
          </a:xfrm>
          <a:prstGeom prst="rect">
            <a:avLst/>
          </a:prstGeom>
        </p:spPr>
      </p:pic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5" y="241994"/>
            <a:ext cx="8135155" cy="6356252"/>
          </a:xfrm>
        </p:spPr>
      </p:pic>
    </p:spTree>
    <p:extLst>
      <p:ext uri="{BB962C8B-B14F-4D97-AF65-F5344CB8AC3E}">
        <p14:creationId xmlns:p14="http://schemas.microsoft.com/office/powerpoint/2010/main" val="27671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05" y="1056068"/>
            <a:ext cx="11937381" cy="4893971"/>
          </a:xfrm>
        </p:spPr>
      </p:pic>
    </p:spTree>
    <p:extLst>
      <p:ext uri="{BB962C8B-B14F-4D97-AF65-F5344CB8AC3E}">
        <p14:creationId xmlns:p14="http://schemas.microsoft.com/office/powerpoint/2010/main" val="95256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63" y="1027906"/>
            <a:ext cx="11964473" cy="48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288" y="824248"/>
            <a:ext cx="11983424" cy="53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4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" y="1537197"/>
            <a:ext cx="11977352" cy="3933039"/>
          </a:xfrm>
        </p:spPr>
      </p:pic>
    </p:spTree>
    <p:extLst>
      <p:ext uri="{BB962C8B-B14F-4D97-AF65-F5344CB8AC3E}">
        <p14:creationId xmlns:p14="http://schemas.microsoft.com/office/powerpoint/2010/main" val="162690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Office PowerPoint</Application>
  <PresentationFormat>Breitbild</PresentationFormat>
  <Paragraphs>47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PowerPoint-Präsentation</vt:lpstr>
      <vt:lpstr>Gliederung</vt:lpstr>
      <vt:lpstr>Rohstoff</vt:lpstr>
      <vt:lpstr>Herstellung </vt:lpstr>
      <vt:lpstr>Reaktionen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Versuch</vt:lpstr>
      <vt:lpstr>Quellen</vt:lpstr>
      <vt:lpstr>Danke für eure Aufmerksamkeit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Mareike Damm</dc:creator>
  <cp:lastModifiedBy>Mareike Damm</cp:lastModifiedBy>
  <cp:revision>9</cp:revision>
  <dcterms:created xsi:type="dcterms:W3CDTF">2016-10-27T17:18:27Z</dcterms:created>
  <dcterms:modified xsi:type="dcterms:W3CDTF">2016-12-01T18:07:39Z</dcterms:modified>
</cp:coreProperties>
</file>