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6" r:id="rId3"/>
    <p:sldId id="267" r:id="rId4"/>
    <p:sldId id="268" r:id="rId5"/>
    <p:sldId id="269" r:id="rId6"/>
    <p:sldId id="261" r:id="rId7"/>
    <p:sldId id="263" r:id="rId8"/>
    <p:sldId id="264" r:id="rId9"/>
    <p:sldId id="265" r:id="rId10"/>
    <p:sldId id="260" r:id="rId11"/>
    <p:sldId id="256" r:id="rId12"/>
    <p:sldId id="259" r:id="rId13"/>
    <p:sldId id="25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1" autoAdjust="0"/>
    <p:restoredTop sz="94660"/>
  </p:normalViewPr>
  <p:slideViewPr>
    <p:cSldViewPr>
      <p:cViewPr varScale="1">
        <p:scale>
          <a:sx n="64" d="100"/>
          <a:sy n="64" d="100"/>
        </p:scale>
        <p:origin x="-132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23AAB-4320-491F-9DF2-674C0986B2AE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DC21D-8149-415D-9FD1-72B55745F59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B381-0B92-45D2-AFF2-22414ED28C7D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9DEE-9DC6-4BF8-BFCE-B6EB7DA1B9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ederick\Desktop\crystal.wmv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vignette2.wikia.nocookie.net/drogen/images/2/2d/Crystal_Meth.jpg/revision/latest?cb=20140206160812&amp;path-prefix=de" TargetMode="External"/><Relationship Id="rId13" Type="http://schemas.openxmlformats.org/officeDocument/2006/relationships/hyperlink" Target="http://67.media.tumblr.com/tumblr_l2s6ayHRwA1qc3bono1_1280.png" TargetMode="External"/><Relationship Id="rId3" Type="http://schemas.openxmlformats.org/officeDocument/2006/relationships/hyperlink" Target="http://party-laden.de/wp-content/uploads/2014/01/blaues-meth1-620x330.png" TargetMode="External"/><Relationship Id="rId7" Type="http://schemas.openxmlformats.org/officeDocument/2006/relationships/hyperlink" Target="https://de.wikipedia.org/wiki/Methamphetamin" TargetMode="External"/><Relationship Id="rId12" Type="http://schemas.openxmlformats.org/officeDocument/2006/relationships/hyperlink" Target="http://www.digitaljournal.com/img/9/7/7/0/9/9/i/2/1/3/o/children_of_meth_-_Google_Search_-_Google_Chrome_2014-11-05_10.00.17.jpg" TargetMode="External"/><Relationship Id="rId2" Type="http://schemas.openxmlformats.org/officeDocument/2006/relationships/hyperlink" Target="https://heimtest-schnelltests.de/wordpress/wp-content/uploads/2014/08/crystal-meth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ie.de/lexikon/pervitin.html" TargetMode="External"/><Relationship Id="rId11" Type="http://schemas.openxmlformats.org/officeDocument/2006/relationships/hyperlink" Target="http://sites.psu.edu/siowfa14/wp-content/uploads/sites/13467/2014/11/bluemeth.jpg" TargetMode="External"/><Relationship Id="rId5" Type="http://schemas.openxmlformats.org/officeDocument/2006/relationships/hyperlink" Target="http://www.chemie.de/lexikon/N-Methylamphetamin.html" TargetMode="External"/><Relationship Id="rId10" Type="http://schemas.openxmlformats.org/officeDocument/2006/relationships/hyperlink" Target="http://www.tz.de/bilder/2016/03/18/6226840/59334094-crystal-meth-drogen-Mo7p0qBcya7.jpg" TargetMode="External"/><Relationship Id="rId4" Type="http://schemas.openxmlformats.org/officeDocument/2006/relationships/hyperlink" Target="http://www.spektrum.de/wissen/5-fakten-zu-crystal-meth/1304742" TargetMode="External"/><Relationship Id="rId9" Type="http://schemas.openxmlformats.org/officeDocument/2006/relationships/hyperlink" Target="http://image.stern.de/4092274/uncropped-620-413/70aa6b007995892831c923beca36cf88/Eb/crystal-jpg--50d96ba0994c5f0e-.jpg" TargetMode="External"/><Relationship Id="rId14" Type="http://schemas.openxmlformats.org/officeDocument/2006/relationships/hyperlink" Target="http://image1-cdn.n24.de/image/8456090/2/large16x9/op2/drogengeld_620x349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6" descr="https://i.ytimg.com/vi/X5FGeWUdgfw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crysta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914400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ytimg.com/vi/X5FGeWUdgf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144000" cy="21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276872"/>
            <a:ext cx="914400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s://heimtest-schnelltests.de/wordpress/wp-content/uploads/2014/08/crystal-meth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0012" y="0"/>
            <a:ext cx="2223988" cy="1556792"/>
          </a:xfrm>
          <a:prstGeom prst="rect">
            <a:avLst/>
          </a:prstGeom>
          <a:noFill/>
        </p:spPr>
      </p:pic>
      <p:pic>
        <p:nvPicPr>
          <p:cNvPr id="1036" name="Picture 12" descr="http://party-laden.de/wp-content/uploads/2014/01/blaues-meth1-620x3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7" y="4797152"/>
            <a:ext cx="2267743" cy="1556792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3275856" y="18864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chemeClr val="bg1"/>
                </a:solidFill>
              </a:rPr>
              <a:t>Herstellung</a:t>
            </a:r>
            <a:endParaRPr lang="de-DE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36517 L -0.00035 0.69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DE" dirty="0" smtClean="0">
                <a:hlinkClick r:id="rId2"/>
              </a:rPr>
              <a:t>https://heimtest-schnelltests.de/wordpress/wp-content/uploads/2014/08/crystal-meth-1.jpg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party-laden.de/wp-content/uploads/2014/01/blaues-meth1-620x330.png</a:t>
            </a:r>
            <a:endParaRPr lang="de-DE" dirty="0" smtClean="0"/>
          </a:p>
          <a:p>
            <a:pPr lvl="0"/>
            <a:r>
              <a:rPr lang="de-DE" dirty="0" smtClean="0">
                <a:hlinkClick r:id="rId4"/>
              </a:rPr>
              <a:t>http://www.spektrum.de/wissen/5-fakten-zu-crystal-meth/1304742</a:t>
            </a:r>
          </a:p>
          <a:p>
            <a:pPr lvl="0"/>
            <a:r>
              <a:rPr lang="de-DE" dirty="0" smtClean="0">
                <a:hlinkClick r:id="rId5"/>
              </a:rPr>
              <a:t>http://www.chemie.de/lexikon/N-Methylamphetamin.html</a:t>
            </a:r>
          </a:p>
          <a:p>
            <a:pPr lvl="0"/>
            <a:r>
              <a:rPr lang="de-DE" dirty="0" smtClean="0">
                <a:hlinkClick r:id="rId6"/>
              </a:rPr>
              <a:t>http://www.chemie.de/lexikon/pervitin.html</a:t>
            </a:r>
          </a:p>
          <a:p>
            <a:r>
              <a:rPr lang="de-DE" dirty="0" smtClean="0">
                <a:hlinkClick r:id="rId7"/>
              </a:rPr>
              <a:t>https</a:t>
            </a:r>
            <a:r>
              <a:rPr lang="de-DE" dirty="0" smtClean="0">
                <a:hlinkClick r:id="rId7"/>
              </a:rPr>
              <a:t>://</a:t>
            </a:r>
            <a:r>
              <a:rPr lang="de-DE" dirty="0" smtClean="0">
                <a:hlinkClick r:id="rId7"/>
              </a:rPr>
              <a:t>de.wikipedia.org/wiki/Methamphetamin</a:t>
            </a:r>
          </a:p>
          <a:p>
            <a:pPr marL="0" indent="0"/>
            <a:r>
              <a:rPr lang="de-DE" dirty="0" smtClean="0">
                <a:hlinkClick r:id="rId8"/>
              </a:rPr>
              <a:t>http</a:t>
            </a:r>
            <a:r>
              <a:rPr lang="de-DE" dirty="0" smtClean="0">
                <a:hlinkClick r:id="rId8"/>
              </a:rPr>
              <a:t>://vignette2.wikia.nocookie.net/drogen/images/2/2d/Crystal_Meth.jpg/revision/latest?cb=20140206160812&amp;path-prefix=de</a:t>
            </a:r>
          </a:p>
          <a:p>
            <a:pPr marL="0" indent="0"/>
            <a:r>
              <a:rPr lang="de-DE" dirty="0" smtClean="0">
                <a:hlinkClick r:id="rId9"/>
              </a:rPr>
              <a:t>http</a:t>
            </a:r>
            <a:r>
              <a:rPr lang="de-DE" dirty="0" smtClean="0">
                <a:hlinkClick r:id="rId9"/>
              </a:rPr>
              <a:t>://image.stern.de/4092274/uncropped-620-413/70aa6b007995892831c923beca36cf88/Eb/crystal-jpg--50d96ba0994c5f0e-.jpg</a:t>
            </a:r>
          </a:p>
          <a:p>
            <a:pPr marL="0" indent="0"/>
            <a:r>
              <a:rPr lang="de-DE" dirty="0" smtClean="0">
                <a:hlinkClick r:id="rId10"/>
              </a:rPr>
              <a:t>http</a:t>
            </a:r>
            <a:r>
              <a:rPr lang="de-DE" dirty="0" smtClean="0">
                <a:hlinkClick r:id="rId10"/>
              </a:rPr>
              <a:t>://www.tz.de/bilder/2016/03/18/6226840/59334094-crystal-meth-drogen-Mo7p0qBcya7.jpg</a:t>
            </a:r>
          </a:p>
          <a:p>
            <a:pPr marL="0" indent="0"/>
            <a:r>
              <a:rPr lang="de-DE" dirty="0" smtClean="0">
                <a:hlinkClick r:id="rId11"/>
              </a:rPr>
              <a:t>http</a:t>
            </a:r>
            <a:r>
              <a:rPr lang="de-DE" dirty="0" smtClean="0">
                <a:hlinkClick r:id="rId11"/>
              </a:rPr>
              <a:t>://sites.psu.edu/siowfa14/wp-content/uploads/sites/13467/2014/11/bluemeth.jpg</a:t>
            </a:r>
          </a:p>
          <a:p>
            <a:pPr marL="0" indent="0"/>
            <a:r>
              <a:rPr lang="de-DE" dirty="0" smtClean="0">
                <a:hlinkClick r:id="rId12"/>
              </a:rPr>
              <a:t>http</a:t>
            </a:r>
            <a:r>
              <a:rPr lang="de-DE" dirty="0" smtClean="0">
                <a:hlinkClick r:id="rId12"/>
              </a:rPr>
              <a:t>://www.digitaljournal.com/img/9/7/7/0/9/9/i/2/1/3/o/children_of_meth_-_Google_Search_-_Google_Chrome_2014-11-05_10.00.17.jpg</a:t>
            </a:r>
          </a:p>
          <a:p>
            <a:pPr marL="0" indent="0"/>
            <a:r>
              <a:rPr lang="de-DE" dirty="0" smtClean="0">
                <a:hlinkClick r:id="rId13"/>
              </a:rPr>
              <a:t>http</a:t>
            </a:r>
            <a:r>
              <a:rPr lang="de-DE" dirty="0" smtClean="0">
                <a:hlinkClick r:id="rId13"/>
              </a:rPr>
              <a:t>://67.media.tumblr.com/tumblr_l2s6ayHRwA1qc3bono1_1280.png</a:t>
            </a:r>
          </a:p>
          <a:p>
            <a:pPr marL="0" indent="0"/>
            <a:r>
              <a:rPr lang="de-DE" dirty="0" smtClean="0">
                <a:hlinkClick r:id="rId14"/>
              </a:rPr>
              <a:t>http</a:t>
            </a:r>
            <a:r>
              <a:rPr lang="de-DE" dirty="0" smtClean="0">
                <a:hlinkClick r:id="rId14"/>
              </a:rPr>
              <a:t>://image1-cdn.n24.de/image/8456090/2/large16x9/op2/drogengeld_620x349.jpg</a:t>
            </a:r>
          </a:p>
          <a:p>
            <a:pPr lvl="0"/>
            <a:endParaRPr lang="de-DE" dirty="0" smtClean="0">
              <a:hlinkClick r:id="rId7"/>
            </a:endParaRP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 bright="-10000"/>
          </a:blip>
          <a:srcRect/>
          <a:stretch>
            <a:fillRect/>
          </a:stretch>
        </p:blipFill>
        <p:spPr>
          <a:xfrm>
            <a:off x="-65310" y="-32659"/>
            <a:ext cx="9274054" cy="6955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5400" b="1" u="wavy" dirty="0">
                <a:solidFill>
                  <a:srgbClr val="FFFF99"/>
                </a:solidFill>
              </a:rPr>
              <a:t>Crystal </a:t>
            </a:r>
            <a:r>
              <a:rPr lang="de-DE" sz="5400" b="1" u="wavy" dirty="0" err="1">
                <a:solidFill>
                  <a:srgbClr val="FFFF99"/>
                </a:solidFill>
              </a:rPr>
              <a:t>Meth</a:t>
            </a:r>
            <a:endParaRPr lang="de-DE" sz="5400" b="1" u="wavy" dirty="0">
              <a:solidFill>
                <a:srgbClr val="FFFF99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285858" y="1418361"/>
            <a:ext cx="5420750" cy="407513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600" b="1">
                <a:solidFill>
                  <a:srgbClr val="FFFF99"/>
                </a:solidFill>
              </a:defRPr>
            </a:pPr>
            <a:endParaRPr lang="de-DE" sz="1500" b="1" dirty="0">
              <a:solidFill>
                <a:srgbClr val="FFFF99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hangingPunct="0">
              <a:buNone/>
              <a:defRPr sz="1600" b="1">
                <a:solidFill>
                  <a:srgbClr val="FFFF99"/>
                </a:solidFill>
              </a:defRPr>
            </a:pPr>
            <a:r>
              <a:rPr lang="de-DE" sz="24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-Eigenschaften</a:t>
            </a:r>
          </a:p>
          <a:p>
            <a:pPr hangingPunct="0">
              <a:buNone/>
              <a:defRPr sz="1600" b="1">
                <a:solidFill>
                  <a:srgbClr val="FFFF99"/>
                </a:solidFill>
              </a:defRPr>
            </a:pPr>
            <a:r>
              <a:rPr lang="de-DE" sz="24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-Underground-Infos</a:t>
            </a:r>
          </a:p>
          <a:p>
            <a:pPr hangingPunct="0">
              <a:buNone/>
              <a:defRPr sz="1600" b="1">
                <a:solidFill>
                  <a:srgbClr val="FFFF99"/>
                </a:solidFill>
              </a:defRPr>
            </a:pPr>
            <a:r>
              <a:rPr lang="de-DE" sz="24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-Nutzung</a:t>
            </a:r>
          </a:p>
          <a:p>
            <a:pPr marL="0" lvl="1" hangingPunct="0">
              <a:buNone/>
              <a:defRPr sz="1600" b="1">
                <a:solidFill>
                  <a:srgbClr val="FFFF99"/>
                </a:solidFill>
              </a:defRPr>
            </a:pPr>
            <a:r>
              <a:rPr lang="de-DE" sz="24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∟Folgen</a:t>
            </a:r>
          </a:p>
          <a:p>
            <a:pPr hangingPunct="0">
              <a:buNone/>
              <a:defRPr sz="1600" b="1">
                <a:solidFill>
                  <a:srgbClr val="FFFF99"/>
                </a:solidFill>
              </a:defRPr>
            </a:pPr>
            <a:r>
              <a:rPr lang="de-DE" sz="24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-Herstellung (</a:t>
            </a:r>
            <a:r>
              <a:rPr lang="de-DE" sz="2400" b="1" dirty="0" err="1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Breaking</a:t>
            </a:r>
            <a:r>
              <a:rPr lang="de-DE" sz="24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Bad)</a:t>
            </a:r>
          </a:p>
          <a:p>
            <a:pPr hangingPunct="0">
              <a:buNone/>
              <a:defRPr sz="1600" b="1">
                <a:solidFill>
                  <a:srgbClr val="FFFF99"/>
                </a:solidFill>
              </a:defRPr>
            </a:pPr>
            <a:r>
              <a:rPr lang="de-DE" sz="24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-Herstellung (</a:t>
            </a:r>
            <a:r>
              <a:rPr lang="de-DE" sz="2400" b="1" dirty="0" err="1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Pseudoephidrin</a:t>
            </a:r>
            <a:r>
              <a:rPr lang="de-DE" sz="24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)</a:t>
            </a:r>
          </a:p>
          <a:p>
            <a:pPr hangingPunct="0">
              <a:buNone/>
              <a:defRPr sz="1600" b="1">
                <a:solidFill>
                  <a:srgbClr val="FFFF99"/>
                </a:solidFill>
              </a:defRPr>
            </a:pPr>
            <a:r>
              <a:rPr lang="de-DE" sz="24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-Gefahren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 bright="-10000"/>
          </a:blip>
          <a:srcRect/>
          <a:stretch>
            <a:fillRect/>
          </a:stretch>
        </p:blipFill>
        <p:spPr>
          <a:xfrm>
            <a:off x="0" y="-53855"/>
            <a:ext cx="9214948" cy="69118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3779912" y="188640"/>
            <a:ext cx="1975561" cy="41323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400" b="1" u="wavy">
                <a:solidFill>
                  <a:srgbClr val="FFFF99"/>
                </a:solidFill>
                <a:uFillTx/>
              </a:defRPr>
            </a:pPr>
            <a:r>
              <a:rPr lang="de-DE" sz="2200" b="1" u="wavy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Eigenschaften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12428" r="10638"/>
          <a:stretch>
            <a:fillRect/>
          </a:stretch>
        </p:blipFill>
        <p:spPr>
          <a:xfrm>
            <a:off x="130621" y="849122"/>
            <a:ext cx="2677393" cy="184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l="9977" r="12172"/>
          <a:stretch>
            <a:fillRect/>
          </a:stretch>
        </p:blipFill>
        <p:spPr>
          <a:xfrm>
            <a:off x="3396132" y="849122"/>
            <a:ext cx="2546773" cy="184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531024" y="837692"/>
            <a:ext cx="2317207" cy="1840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-128008" y="2685838"/>
            <a:ext cx="9532693" cy="32301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dirty="0" smtClean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          -„</a:t>
            </a: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reines“ </a:t>
            </a:r>
            <a:r>
              <a:rPr lang="de-DE" sz="1600" b="1" dirty="0" err="1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Meth</a:t>
            </a: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de-DE" sz="1100" b="1" i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(</a:t>
            </a:r>
            <a:r>
              <a:rPr lang="de-DE" sz="1100" b="1" i="1" dirty="0" smtClean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farblos/klar)</a:t>
            </a:r>
            <a:r>
              <a:rPr lang="de-DE" sz="1600" b="1" dirty="0" smtClean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de-DE" sz="1600" b="1" dirty="0" smtClean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               </a:t>
            </a: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-„gestrecktes“ </a:t>
            </a:r>
            <a:r>
              <a:rPr lang="de-DE" sz="1600" b="1" dirty="0" err="1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Meth</a:t>
            </a:r>
            <a:r>
              <a:rPr lang="de-DE" sz="11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de-DE" sz="1100" b="1" i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(gelblich)</a:t>
            </a: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	</a:t>
            </a:r>
            <a:r>
              <a:rPr lang="de-DE" sz="1600" b="1" dirty="0" smtClean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     -</a:t>
            </a: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gefärbtes </a:t>
            </a:r>
            <a:r>
              <a:rPr lang="de-DE" sz="1600" b="1" dirty="0" err="1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Meth</a:t>
            </a: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de-DE" sz="1100" b="1" i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(</a:t>
            </a:r>
            <a:r>
              <a:rPr lang="de-DE" sz="1100" b="1" i="1" dirty="0" err="1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farbe</a:t>
            </a:r>
            <a:r>
              <a:rPr lang="de-DE" sz="1100" b="1" i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wählbar)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6204" y="3363504"/>
            <a:ext cx="9398169" cy="18097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de-DE" sz="1400" b="1" dirty="0" smtClean="0">
                <a:solidFill>
                  <a:srgbClr val="FFFF99"/>
                </a:solidFill>
              </a:rPr>
              <a:t>Molare Masse: 	• 149,23 g/</a:t>
            </a:r>
            <a:r>
              <a:rPr lang="de-DE" sz="1400" b="1" dirty="0" err="1" smtClean="0">
                <a:solidFill>
                  <a:srgbClr val="FFFF99"/>
                </a:solidFill>
              </a:rPr>
              <a:t>mol</a:t>
            </a:r>
            <a:r>
              <a:rPr lang="de-DE" sz="1400" b="1" dirty="0" smtClean="0">
                <a:solidFill>
                  <a:srgbClr val="FFFF99"/>
                </a:solidFill>
              </a:rPr>
              <a:t> (</a:t>
            </a:r>
            <a:r>
              <a:rPr lang="de-DE" sz="1400" b="1" dirty="0" err="1" smtClean="0">
                <a:solidFill>
                  <a:srgbClr val="FFFF99"/>
                </a:solidFill>
              </a:rPr>
              <a:t>Methamphetamin</a:t>
            </a:r>
            <a:r>
              <a:rPr lang="de-DE" sz="1400" b="1" dirty="0" smtClean="0">
                <a:solidFill>
                  <a:srgbClr val="FFFF99"/>
                </a:solidFill>
              </a:rPr>
              <a:t>)		Aggregatzustand: (fest [ s ] )</a:t>
            </a:r>
            <a:endParaRPr lang="de-DE" sz="1400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de-DE" sz="1400" b="1" dirty="0" smtClean="0">
                <a:solidFill>
                  <a:srgbClr val="FFFF99"/>
                </a:solidFill>
              </a:rPr>
              <a:t>		• 185,69 g/</a:t>
            </a:r>
            <a:r>
              <a:rPr lang="de-DE" sz="1400" b="1" dirty="0" err="1" smtClean="0">
                <a:solidFill>
                  <a:srgbClr val="FFFF99"/>
                </a:solidFill>
              </a:rPr>
              <a:t>mol</a:t>
            </a:r>
            <a:r>
              <a:rPr lang="de-DE" sz="1400" b="1" dirty="0" smtClean="0">
                <a:solidFill>
                  <a:srgbClr val="FFFF99"/>
                </a:solidFill>
              </a:rPr>
              <a:t> (</a:t>
            </a:r>
            <a:r>
              <a:rPr lang="de-DE" sz="1400" b="1" dirty="0" err="1" smtClean="0">
                <a:solidFill>
                  <a:srgbClr val="FFFF99"/>
                </a:solidFill>
              </a:rPr>
              <a:t>Methamphetamin</a:t>
            </a:r>
            <a:r>
              <a:rPr lang="de-DE" sz="1400" b="1" dirty="0" smtClean="0">
                <a:solidFill>
                  <a:srgbClr val="FFFF99"/>
                </a:solidFill>
              </a:rPr>
              <a:t> Hydrochlorid</a:t>
            </a:r>
            <a:r>
              <a:rPr lang="de-DE" sz="1400" b="1" dirty="0" smtClean="0">
                <a:solidFill>
                  <a:srgbClr val="FFFF99"/>
                </a:solidFill>
              </a:rPr>
              <a:t>) </a:t>
            </a:r>
            <a:r>
              <a:rPr lang="de-DE" sz="1400" b="1" dirty="0" smtClean="0">
                <a:solidFill>
                  <a:srgbClr val="FFFF99"/>
                </a:solidFill>
              </a:rPr>
              <a:t>	Aggregatzustand: (flüssig [ l ])</a:t>
            </a:r>
            <a:endParaRPr lang="de-DE" sz="1400" dirty="0" smtClean="0">
              <a:solidFill>
                <a:srgbClr val="FFFF99"/>
              </a:solidFill>
            </a:endParaRPr>
          </a:p>
          <a:p>
            <a:pPr hangingPunct="0">
              <a:buNone/>
              <a:defRPr sz="1500" b="1" u="sng">
                <a:solidFill>
                  <a:srgbClr val="FFFF99"/>
                </a:solidFill>
                <a:uFillTx/>
              </a:defRPr>
            </a:pPr>
            <a:endParaRPr lang="de-DE" sz="1400" b="1" dirty="0">
              <a:solidFill>
                <a:srgbClr val="FFFF99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r>
              <a:rPr lang="de-DE" sz="1400" b="1" dirty="0" smtClean="0">
                <a:solidFill>
                  <a:srgbClr val="FFFF99"/>
                </a:solidFill>
              </a:rPr>
              <a:t>Schmelzpunkt:	ca. 170-175°C</a:t>
            </a:r>
            <a:endParaRPr lang="de-DE" sz="1400" dirty="0" smtClean="0">
              <a:solidFill>
                <a:srgbClr val="FFFF99"/>
              </a:solidFill>
            </a:endParaRPr>
          </a:p>
          <a:p>
            <a:pPr hangingPunct="0">
              <a:buNone/>
              <a:defRPr sz="1200" u="sng">
                <a:uFillTx/>
              </a:defRPr>
            </a:pPr>
            <a:endParaRPr lang="de-DE" sz="1400" b="1" dirty="0">
              <a:solidFill>
                <a:srgbClr val="FFFF99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r>
              <a:rPr lang="de-DE" sz="1400" b="1" dirty="0" err="1" smtClean="0">
                <a:solidFill>
                  <a:srgbClr val="FFFF99"/>
                </a:solidFill>
              </a:rPr>
              <a:t>Pks</a:t>
            </a:r>
            <a:r>
              <a:rPr lang="de-DE" sz="1400" b="1" dirty="0" smtClean="0">
                <a:solidFill>
                  <a:srgbClr val="FFFF99"/>
                </a:solidFill>
              </a:rPr>
              <a:t>-Wert: 		9,9</a:t>
            </a:r>
            <a:endParaRPr lang="de-DE" sz="1400" dirty="0" smtClean="0">
              <a:solidFill>
                <a:srgbClr val="FFFF99"/>
              </a:solidFill>
            </a:endParaRPr>
          </a:p>
          <a:p>
            <a:pPr hangingPunct="0">
              <a:buNone/>
              <a:defRPr sz="1200" u="sng">
                <a:uFillTx/>
              </a:defRPr>
            </a:pPr>
            <a:endParaRPr lang="de-DE" sz="1400" b="1" dirty="0">
              <a:solidFill>
                <a:srgbClr val="FFFF99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r>
              <a:rPr lang="de-DE" sz="1400" b="1" dirty="0" smtClean="0">
                <a:solidFill>
                  <a:srgbClr val="FFFF99"/>
                </a:solidFill>
              </a:rPr>
              <a:t>Toxikologische Daten:  10 mg pro Kg Körpergewicht ist durch orale zufuhr tödlich, für einen </a:t>
            </a:r>
            <a:r>
              <a:rPr lang="de-DE" sz="1400" b="1" dirty="0" smtClean="0">
                <a:solidFill>
                  <a:srgbClr val="FFFF99"/>
                </a:solidFill>
              </a:rPr>
              <a:t> „</a:t>
            </a:r>
            <a:r>
              <a:rPr lang="de-DE" sz="1400" b="1" dirty="0" smtClean="0">
                <a:solidFill>
                  <a:srgbClr val="FFFF99"/>
                </a:solidFill>
              </a:rPr>
              <a:t>normalen“ Laborhund.</a:t>
            </a:r>
            <a:r>
              <a:rPr lang="de-DE" sz="1400" b="1" dirty="0" smtClean="0"/>
              <a:t>	</a:t>
            </a:r>
            <a:endParaRPr lang="de-D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 bright="-10000"/>
          </a:blip>
          <a:srcRect/>
          <a:stretch>
            <a:fillRect/>
          </a:stretch>
        </p:blipFill>
        <p:spPr>
          <a:xfrm>
            <a:off x="-35921" y="65317"/>
            <a:ext cx="9179354" cy="688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758604" y="0"/>
            <a:ext cx="5420750" cy="40614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0" y="2613"/>
            <a:ext cx="3724245" cy="433757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u="sng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Marktwert:</a:t>
            </a: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1g </a:t>
            </a:r>
            <a:r>
              <a:rPr lang="de-DE" sz="1600" b="1" dirty="0" err="1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Meth</a:t>
            </a: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= 75-80€</a:t>
            </a: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endParaRPr lang="de-DE" sz="1600" b="1" dirty="0">
              <a:solidFill>
                <a:srgbClr val="FFFF99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u="sng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*Theoretisches Experiment:*</a:t>
            </a: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2 Packungen „</a:t>
            </a:r>
            <a:r>
              <a:rPr lang="de-DE" sz="1600" b="1" dirty="0" err="1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Reactine</a:t>
            </a: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“</a:t>
            </a: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(ca. 2,90€ pro Packung)</a:t>
            </a: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			</a:t>
            </a:r>
            <a:r>
              <a:rPr lang="de-DE" sz="25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+</a:t>
            </a: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Weitere benötigte Zutaten </a:t>
            </a:r>
            <a:endParaRPr lang="de-DE" sz="1600" b="1" dirty="0" smtClean="0">
              <a:solidFill>
                <a:srgbClr val="FFFF99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dirty="0" smtClean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für </a:t>
            </a:r>
            <a:r>
              <a:rPr lang="de-DE" sz="1600" b="1" dirty="0" err="1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insgesammt</a:t>
            </a: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103,6€</a:t>
            </a: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endParaRPr lang="de-DE" sz="1600" b="1" dirty="0">
              <a:solidFill>
                <a:srgbClr val="FFFF99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Edukte = 109,40€</a:t>
            </a: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endParaRPr lang="de-DE" sz="1600" b="1" dirty="0">
              <a:solidFill>
                <a:srgbClr val="FFFF99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			</a:t>
            </a:r>
            <a:r>
              <a:rPr lang="de-DE" sz="25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=</a:t>
            </a: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Etwa 10,6g </a:t>
            </a:r>
            <a:r>
              <a:rPr lang="de-DE" sz="1600" b="1" dirty="0" err="1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Meth</a:t>
            </a: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 * 75-80€	</a:t>
            </a: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endParaRPr lang="de-DE" sz="1600" b="1" dirty="0">
              <a:solidFill>
                <a:srgbClr val="FFFF99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r>
              <a:rPr lang="de-DE" sz="1600" b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	</a:t>
            </a:r>
            <a:r>
              <a:rPr lang="de-DE" sz="1600" b="1" u="dbl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	</a:t>
            </a:r>
            <a:r>
              <a:rPr lang="de-DE" sz="2500" b="1" u="dbl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= 795-848€</a:t>
            </a:r>
          </a:p>
          <a:p>
            <a:pPr hangingPunct="0">
              <a:buNone/>
              <a:defRPr b="1">
                <a:solidFill>
                  <a:srgbClr val="FFFF99"/>
                </a:solidFill>
              </a:defRPr>
            </a:pPr>
            <a:endParaRPr lang="de-DE" sz="1600" b="1" dirty="0">
              <a:solidFill>
                <a:srgbClr val="FFFF99"/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2927" y="4130979"/>
            <a:ext cx="3975211" cy="32301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1600" b="1" i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(Ein Beispiel einer möglichen </a:t>
            </a:r>
            <a:r>
              <a:rPr lang="de-DE" sz="1600" b="1" i="1" dirty="0" err="1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Methküche</a:t>
            </a:r>
            <a:r>
              <a:rPr lang="de-DE" sz="1600" b="1" i="1" dirty="0">
                <a:solidFill>
                  <a:srgbClr val="FFFF99"/>
                </a:solidFill>
                <a:latin typeface="Liberation Sans" pitchFamily="18"/>
                <a:ea typeface="Microsoft YaHei" pitchFamily="2"/>
                <a:cs typeface="Mangal" pitchFamily="2"/>
              </a:rPr>
              <a:t>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-35920" y="4479773"/>
            <a:ext cx="3993067" cy="224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87852"/>
            <a:ext cx="9149448" cy="65927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de-DE" sz="1100" dirty="0" smtClean="0"/>
              <a:t>Benennung:		• (S)-N-Methyl-1-phenylpropan-2-amin (IUPAC)</a:t>
            </a:r>
          </a:p>
          <a:p>
            <a:pPr>
              <a:buNone/>
            </a:pPr>
            <a:r>
              <a:rPr lang="de-DE" sz="1100" dirty="0" smtClean="0"/>
              <a:t>			• N-Methylamphetamin (MA)</a:t>
            </a:r>
          </a:p>
          <a:p>
            <a:pPr>
              <a:buNone/>
            </a:pPr>
            <a:r>
              <a:rPr lang="de-DE" sz="1100" dirty="0" smtClean="0"/>
              <a:t>			• </a:t>
            </a:r>
            <a:r>
              <a:rPr lang="de-DE" sz="1100" dirty="0" err="1" smtClean="0"/>
              <a:t>Desoxyephedrin</a:t>
            </a:r>
            <a:r>
              <a:rPr lang="de-DE" sz="1100" dirty="0" smtClean="0"/>
              <a:t> </a:t>
            </a:r>
          </a:p>
          <a:p>
            <a:pPr>
              <a:buNone/>
            </a:pPr>
            <a:r>
              <a:rPr lang="de-DE" sz="1100" dirty="0" smtClean="0"/>
              <a:t>			• Crystal</a:t>
            </a:r>
          </a:p>
          <a:p>
            <a:pPr>
              <a:buNone/>
            </a:pPr>
            <a:r>
              <a:rPr lang="de-DE" sz="1100" dirty="0" smtClean="0"/>
              <a:t>			• </a:t>
            </a:r>
            <a:r>
              <a:rPr lang="de-DE" sz="1100" dirty="0" err="1" smtClean="0"/>
              <a:t>Meth</a:t>
            </a:r>
            <a:r>
              <a:rPr lang="de-DE" sz="1100" dirty="0" smtClean="0"/>
              <a:t> </a:t>
            </a:r>
          </a:p>
          <a:p>
            <a:pPr>
              <a:buNone/>
            </a:pPr>
            <a:r>
              <a:rPr lang="de-DE" sz="1100" dirty="0" smtClean="0"/>
              <a:t>			• </a:t>
            </a:r>
            <a:r>
              <a:rPr lang="de-DE" sz="1100" dirty="0" err="1" smtClean="0"/>
              <a:t>Pervitin</a:t>
            </a:r>
            <a:r>
              <a:rPr lang="de-DE" sz="1100" dirty="0" smtClean="0"/>
              <a:t> </a:t>
            </a:r>
          </a:p>
          <a:p>
            <a:pPr>
              <a:buNone/>
            </a:pPr>
            <a:r>
              <a:rPr lang="de-DE" sz="1100" dirty="0" smtClean="0"/>
              <a:t>			• </a:t>
            </a:r>
            <a:r>
              <a:rPr lang="de-DE" sz="1100" dirty="0" err="1" smtClean="0"/>
              <a:t>Yaba</a:t>
            </a:r>
            <a:r>
              <a:rPr lang="de-DE" sz="1100" dirty="0" smtClean="0"/>
              <a:t> (Thailand - umgangssprachlich)</a:t>
            </a:r>
          </a:p>
          <a:p>
            <a:pPr>
              <a:buNone/>
            </a:pPr>
            <a:r>
              <a:rPr lang="de-DE" sz="1100" dirty="0" smtClean="0"/>
              <a:t>			• </a:t>
            </a:r>
            <a:r>
              <a:rPr lang="de-DE" sz="1100" dirty="0" err="1" smtClean="0"/>
              <a:t>винт</a:t>
            </a:r>
            <a:r>
              <a:rPr lang="de-DE" sz="1100" dirty="0" smtClean="0"/>
              <a:t> „</a:t>
            </a:r>
            <a:r>
              <a:rPr lang="de-DE" sz="1100" dirty="0" err="1" smtClean="0"/>
              <a:t>Vint</a:t>
            </a:r>
            <a:r>
              <a:rPr lang="de-DE" sz="1100" dirty="0" smtClean="0"/>
              <a:t>“ (Russland - umgangssprachlich)</a:t>
            </a:r>
          </a:p>
          <a:p>
            <a:pPr>
              <a:buNone/>
            </a:pPr>
            <a:r>
              <a:rPr lang="de-DE" sz="1100" dirty="0" smtClean="0"/>
              <a:t>			• </a:t>
            </a:r>
            <a:r>
              <a:rPr lang="de-DE" sz="1100" dirty="0" err="1" smtClean="0"/>
              <a:t>Crank</a:t>
            </a:r>
            <a:r>
              <a:rPr lang="de-DE" sz="1100" dirty="0" smtClean="0"/>
              <a:t> (USA - umgangssprachlich)</a:t>
            </a:r>
          </a:p>
          <a:p>
            <a:pPr>
              <a:buNone/>
            </a:pPr>
            <a:r>
              <a:rPr lang="de-DE" sz="1100" dirty="0" smtClean="0"/>
              <a:t>			• </a:t>
            </a:r>
            <a:r>
              <a:rPr lang="de-DE" sz="1100" dirty="0" err="1" smtClean="0"/>
              <a:t>Shishe</a:t>
            </a:r>
            <a:r>
              <a:rPr lang="de-DE" sz="1100" dirty="0" smtClean="0"/>
              <a:t> (Iran - umgangssprachlich</a:t>
            </a:r>
            <a:r>
              <a:rPr lang="de-DE" sz="1100" dirty="0" smtClean="0"/>
              <a:t>)</a:t>
            </a:r>
          </a:p>
          <a:p>
            <a:pPr>
              <a:buNone/>
            </a:pPr>
            <a:endParaRPr lang="de-DE" sz="1100" dirty="0" smtClean="0"/>
          </a:p>
          <a:p>
            <a:pPr>
              <a:buNone/>
            </a:pPr>
            <a:r>
              <a:rPr lang="de-DE" sz="1100" dirty="0" smtClean="0"/>
              <a:t>Wirkung: psychostimulierend (</a:t>
            </a:r>
            <a:r>
              <a:rPr lang="de-DE" sz="1100" dirty="0" err="1" smtClean="0"/>
              <a:t>aufpushend</a:t>
            </a:r>
            <a:r>
              <a:rPr lang="de-DE" sz="1100" dirty="0" smtClean="0"/>
              <a:t>, </a:t>
            </a:r>
            <a:r>
              <a:rPr lang="de-DE" sz="1100" dirty="0" err="1" smtClean="0"/>
              <a:t>aktivierung</a:t>
            </a:r>
            <a:r>
              <a:rPr lang="de-DE" sz="1100" dirty="0" smtClean="0"/>
              <a:t> der Nerven) und </a:t>
            </a:r>
            <a:r>
              <a:rPr lang="de-DE" sz="1100" dirty="0" err="1" smtClean="0"/>
              <a:t>sympathomimetisch</a:t>
            </a:r>
            <a:r>
              <a:rPr lang="de-DE" sz="1100" dirty="0" smtClean="0"/>
              <a:t> (Anregung des Blutdruckes und erhöhte Herzfrequenz</a:t>
            </a:r>
            <a:r>
              <a:rPr lang="de-DE" sz="1100" dirty="0" smtClean="0"/>
              <a:t>)</a:t>
            </a:r>
          </a:p>
          <a:p>
            <a:pPr>
              <a:buNone/>
            </a:pPr>
            <a:endParaRPr lang="de-DE" sz="1100" dirty="0" smtClean="0"/>
          </a:p>
          <a:p>
            <a:pPr>
              <a:buNone/>
            </a:pPr>
            <a:r>
              <a:rPr lang="de-DE" sz="1100" dirty="0" smtClean="0"/>
              <a:t>Molare Masse: 	</a:t>
            </a:r>
            <a:r>
              <a:rPr lang="de-DE" sz="1100" dirty="0" smtClean="0"/>
              <a:t>                                                          • </a:t>
            </a:r>
            <a:r>
              <a:rPr lang="de-DE" sz="1100" dirty="0" smtClean="0"/>
              <a:t>149,23 g/</a:t>
            </a:r>
            <a:r>
              <a:rPr lang="de-DE" sz="1100" dirty="0" err="1" smtClean="0"/>
              <a:t>mol</a:t>
            </a:r>
            <a:r>
              <a:rPr lang="de-DE" sz="1100" dirty="0" smtClean="0"/>
              <a:t> (</a:t>
            </a:r>
            <a:r>
              <a:rPr lang="de-DE" sz="1100" dirty="0" err="1" smtClean="0"/>
              <a:t>Methamphetamin</a:t>
            </a:r>
            <a:r>
              <a:rPr lang="de-DE" sz="1100" dirty="0" smtClean="0"/>
              <a:t>)</a:t>
            </a:r>
            <a:r>
              <a:rPr lang="de-DE" sz="1100" dirty="0" smtClean="0"/>
              <a:t> </a:t>
            </a:r>
            <a:r>
              <a:rPr lang="de-DE" sz="1100" dirty="0" smtClean="0"/>
              <a:t>                                                   Aggregatzustand</a:t>
            </a:r>
            <a:r>
              <a:rPr lang="de-DE" sz="1100" dirty="0" smtClean="0"/>
              <a:t>: (fest [ s ] )</a:t>
            </a:r>
          </a:p>
          <a:p>
            <a:pPr>
              <a:buNone/>
            </a:pPr>
            <a:r>
              <a:rPr lang="de-DE" sz="1100" dirty="0" smtClean="0"/>
              <a:t>			• 185,69 g/</a:t>
            </a:r>
            <a:r>
              <a:rPr lang="de-DE" sz="1100" dirty="0" err="1" smtClean="0"/>
              <a:t>mol</a:t>
            </a:r>
            <a:r>
              <a:rPr lang="de-DE" sz="1100" dirty="0" smtClean="0"/>
              <a:t> (</a:t>
            </a:r>
            <a:r>
              <a:rPr lang="de-DE" sz="1100" dirty="0" err="1" smtClean="0"/>
              <a:t>Methamphetamin</a:t>
            </a:r>
            <a:r>
              <a:rPr lang="de-DE" sz="1100" dirty="0" smtClean="0"/>
              <a:t> Hydrochlorid)	Aggregatzustand: (flüssig [ l ])</a:t>
            </a:r>
          </a:p>
          <a:p>
            <a:pPr>
              <a:buNone/>
            </a:pPr>
            <a:r>
              <a:rPr lang="de-DE" sz="1100" dirty="0" smtClean="0"/>
              <a:t>Schmelzpunkt:	 ca. </a:t>
            </a:r>
            <a:r>
              <a:rPr lang="de-DE" sz="1100" dirty="0" smtClean="0"/>
              <a:t>170-175°C</a:t>
            </a:r>
          </a:p>
          <a:p>
            <a:pPr>
              <a:buNone/>
            </a:pPr>
            <a:endParaRPr lang="de-DE" sz="1100" dirty="0" smtClean="0"/>
          </a:p>
          <a:p>
            <a:pPr>
              <a:buNone/>
            </a:pPr>
            <a:r>
              <a:rPr lang="de-DE" sz="1100" dirty="0" err="1" smtClean="0"/>
              <a:t>Pks</a:t>
            </a:r>
            <a:r>
              <a:rPr lang="de-DE" sz="1100" dirty="0" smtClean="0"/>
              <a:t>-Wert: 		</a:t>
            </a:r>
            <a:r>
              <a:rPr lang="de-DE" sz="1100" dirty="0" smtClean="0"/>
              <a:t>9,9</a:t>
            </a:r>
          </a:p>
          <a:p>
            <a:pPr>
              <a:buNone/>
            </a:pPr>
            <a:r>
              <a:rPr lang="de-DE" sz="1100" dirty="0" smtClean="0"/>
              <a:t>	</a:t>
            </a:r>
          </a:p>
          <a:p>
            <a:pPr>
              <a:buNone/>
            </a:pPr>
            <a:r>
              <a:rPr lang="de-DE" sz="1100" dirty="0" smtClean="0"/>
              <a:t>Löslichkeit:		    </a:t>
            </a:r>
            <a:r>
              <a:rPr lang="de-DE" sz="1100" dirty="0" err="1" smtClean="0"/>
              <a:t>Methamphetamin</a:t>
            </a:r>
            <a:r>
              <a:rPr lang="de-DE" sz="1100" dirty="0" smtClean="0"/>
              <a:t>		</a:t>
            </a:r>
            <a:r>
              <a:rPr lang="de-DE" sz="1100" dirty="0" smtClean="0"/>
              <a:t>- </a:t>
            </a:r>
            <a:r>
              <a:rPr lang="de-DE" sz="1100" dirty="0" smtClean="0"/>
              <a:t>gut lösbar in: Ethanol, </a:t>
            </a:r>
            <a:r>
              <a:rPr lang="de-DE" sz="1100" dirty="0" err="1" smtClean="0"/>
              <a:t>Diethylether</a:t>
            </a:r>
            <a:r>
              <a:rPr lang="de-DE" sz="1100" dirty="0" smtClean="0"/>
              <a:t>, Chloroform, </a:t>
            </a:r>
            <a:r>
              <a:rPr lang="de-DE" sz="1100" dirty="0" err="1" smtClean="0"/>
              <a:t>Essigsäureethylester</a:t>
            </a:r>
            <a:r>
              <a:rPr lang="de-DE" sz="1100" dirty="0" smtClean="0"/>
              <a:t> </a:t>
            </a:r>
          </a:p>
          <a:p>
            <a:pPr>
              <a:buNone/>
            </a:pPr>
            <a:r>
              <a:rPr lang="de-DE" sz="1100" dirty="0" smtClean="0"/>
              <a:t>						</a:t>
            </a:r>
          </a:p>
          <a:p>
            <a:pPr>
              <a:buNone/>
            </a:pPr>
            <a:r>
              <a:rPr lang="de-DE" sz="1100" dirty="0" smtClean="0"/>
              <a:t>					</a:t>
            </a:r>
            <a:r>
              <a:rPr lang="de-DE" sz="1100" dirty="0" smtClean="0"/>
              <a:t>- </a:t>
            </a:r>
            <a:r>
              <a:rPr lang="de-DE" sz="1100" dirty="0" smtClean="0"/>
              <a:t>nicht lösbar in: </a:t>
            </a:r>
            <a:r>
              <a:rPr lang="de-DE" sz="1100" dirty="0" smtClean="0"/>
              <a:t>Wasser</a:t>
            </a:r>
          </a:p>
          <a:p>
            <a:pPr>
              <a:buNone/>
            </a:pPr>
            <a:endParaRPr lang="de-DE" sz="1100" dirty="0" smtClean="0"/>
          </a:p>
          <a:p>
            <a:pPr>
              <a:buNone/>
            </a:pPr>
            <a:r>
              <a:rPr lang="de-DE" sz="1100" dirty="0" smtClean="0"/>
              <a:t>		</a:t>
            </a:r>
            <a:r>
              <a:rPr lang="de-DE" sz="1100" dirty="0" smtClean="0"/>
              <a:t>     </a:t>
            </a:r>
            <a:r>
              <a:rPr lang="de-DE" sz="1100" dirty="0" err="1" smtClean="0"/>
              <a:t>Methamphetamin</a:t>
            </a:r>
            <a:r>
              <a:rPr lang="de-DE" sz="1100" dirty="0" smtClean="0"/>
              <a:t> </a:t>
            </a:r>
            <a:r>
              <a:rPr lang="de-DE" sz="1100" dirty="0" smtClean="0"/>
              <a:t>Hydrochlorid	-gut lösbar in: Wasser, mäßig in Ethanol</a:t>
            </a:r>
          </a:p>
          <a:p>
            <a:pPr>
              <a:buNone/>
            </a:pPr>
            <a:r>
              <a:rPr lang="de-DE" sz="1100" dirty="0" smtClean="0"/>
              <a:t>									</a:t>
            </a:r>
            <a:endParaRPr lang="de-DE" sz="1100" dirty="0" smtClean="0"/>
          </a:p>
          <a:p>
            <a:pPr>
              <a:buNone/>
            </a:pPr>
            <a:r>
              <a:rPr lang="de-DE" sz="1100" dirty="0" smtClean="0"/>
              <a:t> </a:t>
            </a:r>
            <a:r>
              <a:rPr lang="de-DE" sz="1100" dirty="0" smtClean="0"/>
              <a:t>                                                                                                                                                -</a:t>
            </a:r>
            <a:r>
              <a:rPr lang="de-DE" sz="1100" dirty="0" smtClean="0"/>
              <a:t>nicht lösbar in: </a:t>
            </a:r>
            <a:r>
              <a:rPr lang="de-DE" sz="1100" dirty="0" err="1" smtClean="0"/>
              <a:t>Diethylether</a:t>
            </a:r>
            <a:r>
              <a:rPr lang="de-DE" sz="1100" dirty="0" smtClean="0"/>
              <a:t>, Chloroform, Toluol</a:t>
            </a:r>
          </a:p>
          <a:p>
            <a:pPr>
              <a:buNone/>
            </a:pPr>
            <a:r>
              <a:rPr lang="de-DE" sz="1100" dirty="0" smtClean="0"/>
              <a:t>Einstufungen: 	GIFTIG</a:t>
            </a:r>
          </a:p>
          <a:p>
            <a:pPr>
              <a:buNone/>
            </a:pPr>
            <a:r>
              <a:rPr lang="de-DE" sz="1100" dirty="0" smtClean="0"/>
              <a:t>			H301 Giftig bei Verschlucken</a:t>
            </a:r>
          </a:p>
          <a:p>
            <a:pPr>
              <a:buNone/>
            </a:pPr>
            <a:r>
              <a:rPr lang="de-DE" sz="1100" dirty="0" smtClean="0"/>
              <a:t>			P301 Bei Verschlucken:  </a:t>
            </a:r>
          </a:p>
          <a:p>
            <a:pPr>
              <a:buNone/>
            </a:pPr>
            <a:r>
              <a:rPr lang="de-DE" sz="1100" dirty="0" smtClean="0"/>
              <a:t>			P310 Sofort Giftinformationszentrum, Arzt oder … </a:t>
            </a:r>
            <a:r>
              <a:rPr lang="de-DE" sz="1100" dirty="0" smtClean="0"/>
              <a:t>anrufen</a:t>
            </a:r>
          </a:p>
          <a:p>
            <a:pPr>
              <a:buNone/>
            </a:pPr>
            <a:endParaRPr lang="de-DE" sz="1100" dirty="0" smtClean="0"/>
          </a:p>
          <a:p>
            <a:pPr>
              <a:buNone/>
            </a:pPr>
            <a:r>
              <a:rPr lang="de-DE" sz="1100" dirty="0" smtClean="0"/>
              <a:t>Toxikologische Daten: 	34 mg pro Kg Körpergewicht ist durch orale zufuhr tödlich, für eine „normale“ Labormaus.</a:t>
            </a:r>
          </a:p>
          <a:p>
            <a:pPr>
              <a:buNone/>
            </a:pPr>
            <a:r>
              <a:rPr lang="de-DE" sz="1100" dirty="0" smtClean="0"/>
              <a:t>		</a:t>
            </a:r>
            <a:r>
              <a:rPr lang="de-DE" sz="1100" dirty="0" smtClean="0"/>
              <a:t>10 </a:t>
            </a:r>
            <a:r>
              <a:rPr lang="de-DE" sz="1100" dirty="0" smtClean="0"/>
              <a:t>mg pro Kg Körpergewicht ist durch orale zufuhr tödlich, für einen „normalen“ Laborhund.</a:t>
            </a:r>
          </a:p>
          <a:p>
            <a:pPr hangingPunct="0">
              <a:buNone/>
              <a:defRPr sz="1200" u="sng">
                <a:uFillTx/>
              </a:defRPr>
            </a:pPr>
            <a:endParaRPr lang="de-DE" sz="1100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hangingPunct="0">
              <a:buNone/>
              <a:defRPr sz="1200" u="sng">
                <a:uFillTx/>
              </a:defRPr>
            </a:pPr>
            <a:endParaRPr lang="de-DE" sz="1100" u="sng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hangingPunct="0">
              <a:buNone/>
              <a:defRPr sz="1200" u="sng">
                <a:uFillTx/>
              </a:defRPr>
            </a:pPr>
            <a:endParaRPr lang="de-DE" sz="1100" u="sng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hangingPunct="0">
              <a:buNone/>
              <a:defRPr sz="1200" u="sng">
                <a:uFillTx/>
              </a:defRPr>
            </a:pPr>
            <a:endParaRPr lang="de-DE" sz="1100" u="sng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hangingPunct="0">
              <a:buNone/>
              <a:defRPr sz="1200" u="sng">
                <a:uFillTx/>
              </a:defRPr>
            </a:pPr>
            <a:endParaRPr lang="de-DE" sz="1100" u="sng" dirty="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49602" t="16825" r="2537" b="20171"/>
          <a:stretch>
            <a:fillRect/>
          </a:stretch>
        </p:blipFill>
        <p:spPr>
          <a:xfrm>
            <a:off x="1828686" y="4637514"/>
            <a:ext cx="464028" cy="45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1882894" y="0"/>
            <a:ext cx="14516505" cy="79360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467544" y="314096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 dirty="0"/>
              <a:t>Geschichte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1379351" y="0"/>
            <a:ext cx="12249588" cy="68909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>
                <a:solidFill>
                  <a:srgbClr val="FFFFFF"/>
                </a:solidFill>
              </a:rPr>
              <a:t>Wärend des 2. Weltkriegs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637027" y="3936008"/>
            <a:ext cx="4702337" cy="299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5310" y="3915107"/>
            <a:ext cx="4529591" cy="301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 rot="541800">
            <a:off x="2717580" y="5723973"/>
            <a:ext cx="3134891" cy="1404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1763376" y="-37557"/>
            <a:ext cx="12393596" cy="69611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Wirkung auf Organismus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de-DE" sz="2500" dirty="0"/>
              <a:t>Euphorie</a:t>
            </a:r>
          </a:p>
          <a:p>
            <a:pPr lvl="0"/>
            <a:r>
              <a:rPr lang="de-DE" sz="2500" dirty="0"/>
              <a:t>Verringertes Schlafbedürfnis</a:t>
            </a:r>
          </a:p>
          <a:p>
            <a:pPr lvl="0"/>
            <a:r>
              <a:rPr lang="de-DE" sz="2500" dirty="0"/>
              <a:t>Steigerung der Leistungsfähigkeit</a:t>
            </a:r>
          </a:p>
          <a:p>
            <a:pPr lvl="0"/>
            <a:r>
              <a:rPr lang="de-DE" sz="2500" dirty="0"/>
              <a:t>Steigerung des sexuellen Verlangens</a:t>
            </a:r>
          </a:p>
          <a:p>
            <a:pPr lvl="0"/>
            <a:r>
              <a:rPr lang="de-DE" sz="2500" dirty="0"/>
              <a:t>Weniger Hunger und Durst</a:t>
            </a:r>
          </a:p>
          <a:p>
            <a:pPr lvl="0"/>
            <a:r>
              <a:rPr lang="de-DE" sz="2500" dirty="0"/>
              <a:t>Halluzinationen bei hohen Dosierungen</a:t>
            </a:r>
          </a:p>
          <a:p>
            <a:pPr lvl="0"/>
            <a:r>
              <a:rPr lang="de-DE" sz="2500" dirty="0"/>
              <a:t>24-36h Rausch</a:t>
            </a:r>
          </a:p>
          <a:p>
            <a:pPr lvl="0"/>
            <a:r>
              <a:rPr lang="de-DE" sz="2500" dirty="0"/>
              <a:t>Danach Kater ähnliche Folgen, mit Depressionen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3924" y="327"/>
            <a:ext cx="8928889" cy="6857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Bildschirmpräsentation (4:3)</PresentationFormat>
  <Paragraphs>98</Paragraphs>
  <Slides>13</Slides>
  <Notes>8</Notes>
  <HiddenSlides>1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Folie 1</vt:lpstr>
      <vt:lpstr>Crystal Meth</vt:lpstr>
      <vt:lpstr>Folie 3</vt:lpstr>
      <vt:lpstr>Folie 4</vt:lpstr>
      <vt:lpstr>Folie 5</vt:lpstr>
      <vt:lpstr>Geschichte</vt:lpstr>
      <vt:lpstr>Wärend des 2. Weltkriegs</vt:lpstr>
      <vt:lpstr>Wirkung auf Organismus</vt:lpstr>
      <vt:lpstr>Folie 9</vt:lpstr>
      <vt:lpstr>Folie 10</vt:lpstr>
      <vt:lpstr>Folie 11</vt:lpstr>
      <vt:lpstr>Quellen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Frederick</dc:creator>
  <cp:lastModifiedBy>Frederick</cp:lastModifiedBy>
  <cp:revision>4</cp:revision>
  <dcterms:created xsi:type="dcterms:W3CDTF">2016-11-30T13:58:45Z</dcterms:created>
  <dcterms:modified xsi:type="dcterms:W3CDTF">2016-12-02T06:53:21Z</dcterms:modified>
</cp:coreProperties>
</file>