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70" r:id="rId3"/>
    <p:sldId id="261" r:id="rId4"/>
    <p:sldId id="256" r:id="rId5"/>
    <p:sldId id="267" r:id="rId6"/>
    <p:sldId id="269" r:id="rId7"/>
    <p:sldId id="257" r:id="rId8"/>
    <p:sldId id="258" r:id="rId9"/>
    <p:sldId id="259" r:id="rId10"/>
    <p:sldId id="260" r:id="rId11"/>
    <p:sldId id="262" r:id="rId12"/>
    <p:sldId id="264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02CC3-9FB3-42C9-AC1E-8C5B9A59A987}" type="datetimeFigureOut">
              <a:rPr lang="de-DE" smtClean="0"/>
              <a:pPr/>
              <a:t>23.01.2017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43743-72A9-4C59-9EDD-F3E538E5C1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A97C-326C-491A-AD7A-2FF301BC492E}" type="datetimeFigureOut">
              <a:rPr lang="de-DE" smtClean="0"/>
              <a:pPr/>
              <a:t>23.01.2017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B26-254D-4B2C-9E58-CA4DB1BBD8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A97C-326C-491A-AD7A-2FF301BC492E}" type="datetimeFigureOut">
              <a:rPr lang="de-DE" smtClean="0"/>
              <a:pPr/>
              <a:t>23.01.2017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B26-254D-4B2C-9E58-CA4DB1BBD8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A97C-326C-491A-AD7A-2FF301BC492E}" type="datetimeFigureOut">
              <a:rPr lang="de-DE" smtClean="0"/>
              <a:pPr/>
              <a:t>23.01.2017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B26-254D-4B2C-9E58-CA4DB1BBD8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A97C-326C-491A-AD7A-2FF301BC492E}" type="datetimeFigureOut">
              <a:rPr lang="de-DE" smtClean="0"/>
              <a:pPr/>
              <a:t>23.01.2017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B26-254D-4B2C-9E58-CA4DB1BBD8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A97C-326C-491A-AD7A-2FF301BC492E}" type="datetimeFigureOut">
              <a:rPr lang="de-DE" smtClean="0"/>
              <a:pPr/>
              <a:t>23.01.2017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B26-254D-4B2C-9E58-CA4DB1BBD8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A97C-326C-491A-AD7A-2FF301BC492E}" type="datetimeFigureOut">
              <a:rPr lang="de-DE" smtClean="0"/>
              <a:pPr/>
              <a:t>23.01.2017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B26-254D-4B2C-9E58-CA4DB1BBD8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A97C-326C-491A-AD7A-2FF301BC492E}" type="datetimeFigureOut">
              <a:rPr lang="de-DE" smtClean="0"/>
              <a:pPr/>
              <a:t>23.01.2017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B26-254D-4B2C-9E58-CA4DB1BBD8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A97C-326C-491A-AD7A-2FF301BC492E}" type="datetimeFigureOut">
              <a:rPr lang="de-DE" smtClean="0"/>
              <a:pPr/>
              <a:t>23.01.2017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B26-254D-4B2C-9E58-CA4DB1BBD8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A97C-326C-491A-AD7A-2FF301BC492E}" type="datetimeFigureOut">
              <a:rPr lang="de-DE" smtClean="0"/>
              <a:pPr/>
              <a:t>23.01.2017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B26-254D-4B2C-9E58-CA4DB1BBD8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A97C-326C-491A-AD7A-2FF301BC492E}" type="datetimeFigureOut">
              <a:rPr lang="de-DE" smtClean="0"/>
              <a:pPr/>
              <a:t>23.01.2017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B26-254D-4B2C-9E58-CA4DB1BBD8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A97C-326C-491A-AD7A-2FF301BC492E}" type="datetimeFigureOut">
              <a:rPr lang="de-DE" smtClean="0"/>
              <a:pPr/>
              <a:t>23.01.2017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B26-254D-4B2C-9E58-CA4DB1BBD8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5A97C-326C-491A-AD7A-2FF301BC492E}" type="datetimeFigureOut">
              <a:rPr lang="de-DE" smtClean="0"/>
              <a:pPr/>
              <a:t>23.01.2017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3B26-254D-4B2C-9E58-CA4DB1BBD8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Kohlenstofffaser" TargetMode="External"/><Relationship Id="rId3" Type="http://schemas.openxmlformats.org/officeDocument/2006/relationships/hyperlink" Target="https://www.abiweb.de/organische-chemie/makromolekuele/kunststoffe/einige-wichtige-kunststoffe/kohlenstofffasern.html" TargetMode="External"/><Relationship Id="rId7" Type="http://schemas.openxmlformats.org/officeDocument/2006/relationships/hyperlink" Target="https://de.wikipedia.org/wiki/Kohlenstofffaserverst%C3%A4rkter_Kunststoff" TargetMode="External"/><Relationship Id="rId2" Type="http://schemas.openxmlformats.org/officeDocument/2006/relationships/hyperlink" Target="https://www.sglgroup.com/cms/_common/images/products/lexicon-of-materials/carbon-fiber-d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andelsblatt.com/unternehmen/industrie/zukunftsmaterial-wo-carbon-verwendet-wird/3424578.html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://www.patent-de.com/20030109/DE69623550T2.html" TargetMode="External"/><Relationship Id="rId10" Type="http://schemas.openxmlformats.org/officeDocument/2006/relationships/hyperlink" Target="http://www.r-g.de/wiki/Kohlefasern_(Carbon)" TargetMode="External"/><Relationship Id="rId4" Type="http://schemas.openxmlformats.org/officeDocument/2006/relationships/hyperlink" Target="http://www.bgrci.de/fileadmin/BGRCI/Downloads/DL_Praevention/Fachwissen/Laboratorien/Laborrichtlinien/Acrylnitril_Einfache_Laborkennzeichnung_147218d3bd_leveled.jpg" TargetMode="External"/><Relationship Id="rId9" Type="http://schemas.openxmlformats.org/officeDocument/2006/relationships/hyperlink" Target="https://www.youtube.com/watch?v=B9-sks45g4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07510" y="1629008"/>
            <a:ext cx="6529717" cy="37269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2419067" y="5356001"/>
            <a:ext cx="4305300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de-DE" sz="1600" i="1" dirty="0">
                <a:latin typeface="Arial" pitchFamily="34"/>
                <a:ea typeface="Microsoft YaHei" pitchFamily="2"/>
                <a:cs typeface="Arial" pitchFamily="2"/>
              </a:rPr>
              <a:t>hell: menschliches Haar; dunkel: Carbonfaser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89065" y="404664"/>
            <a:ext cx="3790865" cy="79026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de-DE" sz="4800" b="1" u="sng" dirty="0">
                <a:latin typeface="Arial" pitchFamily="34"/>
                <a:ea typeface="Microsoft YaHei" pitchFamily="2"/>
                <a:cs typeface="Arial" pitchFamily="2"/>
              </a:rPr>
              <a:t>Carbonfaser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 smtClean="0"/>
              <a:t>Vom Polyacrylnitril zur Carbonfaser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96136" y="1700808"/>
            <a:ext cx="8003232" cy="604664"/>
          </a:xfrm>
        </p:spPr>
        <p:txBody>
          <a:bodyPr/>
          <a:lstStyle/>
          <a:p>
            <a:r>
              <a:rPr lang="de-DE" dirty="0" smtClean="0"/>
              <a:t>Graphitfaser</a:t>
            </a:r>
            <a:endParaRPr lang="de-DE" dirty="0"/>
          </a:p>
        </p:txBody>
      </p:sp>
      <p:pic>
        <p:nvPicPr>
          <p:cNvPr id="5122" name="Picture 2" descr="C:\Schule\Chemie\Carbonfaser\weitereserhitzen,stickstofflö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1"/>
            <a:ext cx="534737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Struktureigenschaftsbeziehungen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/>
          <a:lstStyle/>
          <a:p>
            <a:r>
              <a:rPr lang="de-DE" sz="2800" dirty="0" smtClean="0"/>
              <a:t>Engmaschig vernetzt</a:t>
            </a:r>
          </a:p>
          <a:p>
            <a:r>
              <a:rPr lang="de-DE" sz="2800" dirty="0" smtClean="0"/>
              <a:t>Gitter/ Graphitstruktur</a:t>
            </a:r>
          </a:p>
          <a:p>
            <a:r>
              <a:rPr lang="de-DE" sz="2800" dirty="0" smtClean="0"/>
              <a:t>Sechseck-Struktur</a:t>
            </a:r>
          </a:p>
          <a:p>
            <a:r>
              <a:rPr lang="de-DE" sz="2800" dirty="0" smtClean="0"/>
              <a:t>Elektronenpaarbindungen </a:t>
            </a:r>
          </a:p>
          <a:p>
            <a:r>
              <a:rPr lang="de-DE" sz="2800" dirty="0" smtClean="0"/>
              <a:t>Duroplast</a:t>
            </a:r>
          </a:p>
          <a:p>
            <a:endParaRPr lang="de-DE" dirty="0"/>
          </a:p>
        </p:txBody>
      </p:sp>
      <p:pic>
        <p:nvPicPr>
          <p:cNvPr id="1026" name="Picture 2" descr="C:\Schule\Chemie\Carbonfaser\weitereserhitzen,stickstofflö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4329852" cy="2304256"/>
          </a:xfrm>
          <a:prstGeom prst="rect">
            <a:avLst/>
          </a:prstGeom>
          <a:noFill/>
        </p:spPr>
      </p:pic>
      <p:pic>
        <p:nvPicPr>
          <p:cNvPr id="1027" name="Picture 3" descr="C:\Schule\Chemie\Carbonfaser\graphen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404812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6285" y="0"/>
            <a:ext cx="5616173" cy="524802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de-DE" sz="3000" b="1" u="sng" dirty="0">
                <a:latin typeface="Arial" pitchFamily="34"/>
                <a:ea typeface="Microsoft YaHei" pitchFamily="2"/>
                <a:cs typeface="Arial" pitchFamily="2"/>
              </a:rPr>
              <a:t>Verwendung von Carbonfaser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310" y="3363504"/>
            <a:ext cx="2955508" cy="323016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Formel 1, allgemein Rennwagen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722684" y="660355"/>
            <a:ext cx="5400503" cy="27028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4485525" y="3398633"/>
            <a:ext cx="4658475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de-DE" sz="1600" dirty="0" err="1">
                <a:latin typeface="Arial" pitchFamily="34"/>
                <a:ea typeface="Microsoft YaHei" pitchFamily="2"/>
                <a:cs typeface="Arial" pitchFamily="2"/>
              </a:rPr>
              <a:t>Roding</a:t>
            </a:r>
            <a:r>
              <a:rPr lang="de-DE" sz="1600" dirty="0">
                <a:latin typeface="Arial" pitchFamily="34"/>
                <a:ea typeface="Microsoft YaHei" pitchFamily="2"/>
                <a:cs typeface="Arial" pitchFamily="2"/>
              </a:rPr>
              <a:t>: </a:t>
            </a:r>
            <a:r>
              <a:rPr lang="de-DE" sz="1600" dirty="0" err="1">
                <a:latin typeface="Arial" pitchFamily="34"/>
                <a:ea typeface="Microsoft YaHei" pitchFamily="2"/>
                <a:cs typeface="Arial" pitchFamily="2"/>
              </a:rPr>
              <a:t>Carbon</a:t>
            </a:r>
            <a:r>
              <a:rPr lang="de-DE" sz="1600" dirty="0">
                <a:latin typeface="Arial" pitchFamily="34"/>
                <a:ea typeface="Microsoft YaHei" pitchFamily="2"/>
                <a:cs typeface="Arial" pitchFamily="2"/>
              </a:rPr>
              <a:t> </a:t>
            </a:r>
            <a:r>
              <a:rPr lang="de-DE" sz="1600" dirty="0" err="1">
                <a:latin typeface="Arial" pitchFamily="34"/>
                <a:ea typeface="Microsoft YaHei" pitchFamily="2"/>
                <a:cs typeface="Arial" pitchFamily="2"/>
              </a:rPr>
              <a:t>Leichtbauroaster</a:t>
            </a:r>
            <a:r>
              <a:rPr lang="de-DE" sz="1600" dirty="0">
                <a:latin typeface="Arial" pitchFamily="34"/>
                <a:ea typeface="Microsoft YaHei" pitchFamily="2"/>
                <a:cs typeface="Arial" pitchFamily="2"/>
              </a:rPr>
              <a:t> mit BMW Motor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30621" y="3788392"/>
            <a:ext cx="4967823" cy="2851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24617" y="1698245"/>
            <a:ext cx="4422064" cy="323016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Insbesondere </a:t>
            </a:r>
            <a:r>
              <a:rPr lang="de-DE" sz="1600" dirty="0" smtClean="0">
                <a:latin typeface="Liberation Sans" pitchFamily="18"/>
                <a:ea typeface="Microsoft YaHei" pitchFamily="2"/>
                <a:cs typeface="Arial" pitchFamily="2"/>
              </a:rPr>
              <a:t>Offshore 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in der Windkraftindustrie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53102" y="391903"/>
            <a:ext cx="2099071" cy="13478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3265512" y="653171"/>
            <a:ext cx="4490544" cy="35308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de-DE" dirty="0">
                <a:latin typeface="Liberation Sans" pitchFamily="18"/>
                <a:ea typeface="Microsoft YaHei" pitchFamily="2"/>
                <a:cs typeface="Arial" pitchFamily="2"/>
              </a:rPr>
              <a:t>Spezialisiert sich auf Arbeit mit Carbonfaser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01407" y="2068266"/>
            <a:ext cx="8515475" cy="4790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2756" y="5724064"/>
            <a:ext cx="3265512" cy="779232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r>
              <a:rPr lang="de-DE" sz="1600" dirty="0">
                <a:latin typeface="Arial" pitchFamily="34"/>
                <a:ea typeface="Microsoft YaHei" pitchFamily="2"/>
                <a:cs typeface="Arial" pitchFamily="2"/>
              </a:rPr>
              <a:t>Rennräder, Tennisschläger etc.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2253" y="130634"/>
            <a:ext cx="5941599" cy="4000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1708026" y="4192704"/>
            <a:ext cx="3016679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de-DE" sz="1600" dirty="0">
                <a:latin typeface="Arial" pitchFamily="34"/>
                <a:ea typeface="Microsoft YaHei" pitchFamily="2"/>
                <a:cs typeface="Arial" pitchFamily="2"/>
              </a:rPr>
              <a:t>A380: zu 25% aus Carbonfaser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 rot="1704000">
            <a:off x="4883022" y="4796209"/>
            <a:ext cx="1750641" cy="17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792264" y="4253449"/>
            <a:ext cx="2200302" cy="1363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15616" y="26064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u="sng" dirty="0" smtClean="0"/>
              <a:t>Quellen</a:t>
            </a:r>
            <a:endParaRPr lang="de-DE" sz="5400" b="1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611560" y="1484784"/>
            <a:ext cx="75608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de-DE" sz="1600" dirty="0" smtClean="0">
                <a:latin typeface="Liberation Sans" pitchFamily="18"/>
                <a:ea typeface="Microsoft YaHei" pitchFamily="2"/>
                <a:cs typeface="Arial" pitchFamily="2"/>
                <a:hlinkClick r:id="rId2"/>
              </a:rPr>
              <a:t>https://www.sglgroup.com/cms/_common/images/products/lexicon-of-materials/carbon-fiber-de.jpg</a:t>
            </a:r>
          </a:p>
          <a:p>
            <a:pPr lvl="0" hangingPunct="0"/>
            <a:endParaRPr lang="de-DE" sz="1600" dirty="0" smtClean="0">
              <a:latin typeface="Liberation Sans" pitchFamily="18"/>
              <a:ea typeface="Microsoft YaHei" pitchFamily="2"/>
              <a:cs typeface="Arial" pitchFamily="2"/>
            </a:endParaRPr>
          </a:p>
          <a:p>
            <a:pPr lvl="0" hangingPunct="0"/>
            <a:r>
              <a:rPr lang="de-DE" sz="1600" dirty="0" smtClean="0">
                <a:latin typeface="Liberation Sans" pitchFamily="18"/>
                <a:ea typeface="Microsoft YaHei" pitchFamily="2"/>
                <a:cs typeface="Arial" pitchFamily="2"/>
                <a:hlinkClick r:id="rId3"/>
              </a:rPr>
              <a:t>https://www.abiweb.de/organische-chemie/makromolekuele/kunststoffe/einige-wichtige-kunststoffe/kohlenstofffasern.html</a:t>
            </a:r>
          </a:p>
          <a:p>
            <a:pPr lvl="0" hangingPunct="0"/>
            <a:endParaRPr lang="de-DE" sz="1600" dirty="0" smtClean="0">
              <a:latin typeface="Liberation Sans" pitchFamily="18"/>
              <a:ea typeface="Microsoft YaHei" pitchFamily="2"/>
              <a:cs typeface="Arial" pitchFamily="2"/>
            </a:endParaRPr>
          </a:p>
          <a:p>
            <a:pPr lvl="0" hangingPunct="0"/>
            <a:r>
              <a:rPr lang="de-DE" sz="1600" dirty="0" smtClean="0">
                <a:latin typeface="Liberation Sans" pitchFamily="18"/>
                <a:ea typeface="Microsoft YaHei" pitchFamily="2"/>
                <a:cs typeface="Arial" pitchFamily="2"/>
                <a:hlinkClick r:id="rId4"/>
              </a:rPr>
              <a:t>http://www.bgrci.de/fileadmin/BGRCI/Downloads/DL_Praevention/Fachwissen/Laboratorien/Laborrichtlinien/Acrylnitril_Einfache_Laborkennzeichnung_147218d3bd_leveled.jpg</a:t>
            </a:r>
          </a:p>
          <a:p>
            <a:pPr lvl="0" hangingPunct="0"/>
            <a:endParaRPr lang="de-DE" sz="1600" dirty="0" smtClean="0">
              <a:latin typeface="Liberation Sans" pitchFamily="18"/>
              <a:ea typeface="Microsoft YaHei" pitchFamily="2"/>
              <a:cs typeface="Arial" pitchFamily="2"/>
            </a:endParaRPr>
          </a:p>
          <a:p>
            <a:pPr lvl="0" hangingPunct="0"/>
            <a:r>
              <a:rPr lang="de-DE" sz="1600" dirty="0" smtClean="0">
                <a:latin typeface="Liberation Sans" pitchFamily="18"/>
                <a:ea typeface="Microsoft YaHei" pitchFamily="2"/>
                <a:cs typeface="Arial" pitchFamily="2"/>
                <a:hlinkClick r:id="rId5"/>
              </a:rPr>
              <a:t>http://www.patent-de.com/20030109/DE69623550T2.html</a:t>
            </a:r>
          </a:p>
          <a:p>
            <a:pPr lvl="0" hangingPunct="0"/>
            <a:endParaRPr lang="de-DE" sz="1600" dirty="0" smtClean="0">
              <a:latin typeface="Liberation Sans" pitchFamily="18"/>
              <a:ea typeface="Microsoft YaHei" pitchFamily="2"/>
              <a:cs typeface="Arial" pitchFamily="2"/>
            </a:endParaRPr>
          </a:p>
          <a:p>
            <a:pPr lvl="0" hangingPunct="0"/>
            <a:r>
              <a:rPr lang="de-DE" sz="1600" dirty="0" smtClean="0">
                <a:latin typeface="Liberation Sans" pitchFamily="18"/>
                <a:ea typeface="Microsoft YaHei" pitchFamily="2"/>
                <a:cs typeface="Arial" pitchFamily="2"/>
                <a:hlinkClick r:id="rId6"/>
              </a:rPr>
              <a:t>http://www.handelsblatt.com/unternehmen/industrie/zukunftsmaterial-wo-carbon-verwendet-wird/3424578.html</a:t>
            </a:r>
          </a:p>
          <a:p>
            <a:pPr lvl="0" hangingPunct="0"/>
            <a:endParaRPr lang="de-DE" sz="1600" dirty="0" smtClean="0">
              <a:latin typeface="Liberation Sans" pitchFamily="18"/>
              <a:ea typeface="Microsoft YaHei" pitchFamily="2"/>
              <a:cs typeface="Arial" pitchFamily="2"/>
              <a:hlinkClick r:id="rId6"/>
            </a:endParaRPr>
          </a:p>
          <a:p>
            <a:r>
              <a:rPr lang="de-DE" sz="1600" u="sng" dirty="0" smtClean="0">
                <a:hlinkClick r:id="rId7"/>
              </a:rPr>
              <a:t>https://de.wikipedia.org/wiki/Kohlenstofffaserverst%C3%A4rkter_Kunststoff</a:t>
            </a:r>
            <a:endParaRPr lang="de-DE" sz="1600" dirty="0" smtClean="0"/>
          </a:p>
          <a:p>
            <a:r>
              <a:rPr lang="de-DE" sz="1600" u="sng" dirty="0" smtClean="0">
                <a:hlinkClick r:id="rId8"/>
              </a:rPr>
              <a:t>https://de.wikipedia.org/wiki/Kohlenstofffaser</a:t>
            </a:r>
            <a:endParaRPr lang="de-DE" sz="1600" dirty="0" smtClean="0"/>
          </a:p>
          <a:p>
            <a:r>
              <a:rPr lang="de-DE" sz="1600" u="sng" dirty="0" smtClean="0">
                <a:hlinkClick r:id="rId9"/>
              </a:rPr>
              <a:t>https://www.youtube.com/watch?v=B9-sks45g4A</a:t>
            </a:r>
            <a:endParaRPr lang="de-DE" sz="1600" dirty="0" smtClean="0"/>
          </a:p>
          <a:p>
            <a:r>
              <a:rPr lang="de-DE" sz="1600" u="sng" dirty="0" smtClean="0">
                <a:hlinkClick r:id="rId10"/>
              </a:rPr>
              <a:t>http://www.r-g.de/wiki/Kohlefasern_(Carbon)#Mechanische_und_dynamische_Eigenschaften</a:t>
            </a:r>
            <a:endParaRPr lang="de-DE" sz="1600" dirty="0" smtClean="0"/>
          </a:p>
          <a:p>
            <a:r>
              <a:rPr lang="de-DE" sz="1600" dirty="0" smtClean="0"/>
              <a:t>http://www.chemieunterricht.de/dc2/kohle/c-kohlefasern.htm</a:t>
            </a:r>
          </a:p>
          <a:p>
            <a:pPr lvl="0" hangingPunct="0"/>
            <a:endParaRPr lang="de-DE" dirty="0" smtClean="0">
              <a:latin typeface="Liberation Sans" pitchFamily="18"/>
              <a:ea typeface="Microsoft YaHei" pitchFamily="2"/>
              <a:cs typeface="Arial" pitchFamily="2"/>
              <a:hlinkClick r:id="rId6"/>
            </a:endParaRP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1" cstate="print">
            <a:alphaModFix/>
            <a:lum/>
          </a:blip>
          <a:srcRect/>
          <a:stretch>
            <a:fillRect/>
          </a:stretch>
        </p:blipFill>
        <p:spPr>
          <a:xfrm>
            <a:off x="6876256" y="1"/>
            <a:ext cx="1942144" cy="1542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332656"/>
            <a:ext cx="6624736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 smtClean="0"/>
              <a:t>Gliederung</a:t>
            </a:r>
          </a:p>
          <a:p>
            <a:endParaRPr lang="de-DE" sz="4000" b="1" u="sng" dirty="0" smtClean="0"/>
          </a:p>
          <a:p>
            <a:pPr marL="514350" indent="-514350">
              <a:buAutoNum type="arabicPeriod"/>
            </a:pPr>
            <a:r>
              <a:rPr lang="de-DE" sz="3200" dirty="0" smtClean="0"/>
              <a:t>Carbonfaser- Überblick</a:t>
            </a:r>
          </a:p>
          <a:p>
            <a:pPr marL="457200" indent="-457200">
              <a:buAutoNum type="arabicPeriod"/>
            </a:pPr>
            <a:r>
              <a:rPr lang="de-DE" sz="3200" dirty="0" smtClean="0"/>
              <a:t>Rohstoffe (Ausgangsstoffe)</a:t>
            </a:r>
          </a:p>
          <a:p>
            <a:pPr marL="457200" indent="-457200">
              <a:buAutoNum type="arabicPeriod"/>
            </a:pPr>
            <a:r>
              <a:rPr lang="de-DE" sz="3200" dirty="0" smtClean="0"/>
              <a:t>Industrielle Herstellung</a:t>
            </a:r>
          </a:p>
          <a:p>
            <a:pPr marL="457200" indent="-457200">
              <a:buAutoNum type="arabicPeriod"/>
            </a:pPr>
            <a:r>
              <a:rPr lang="de-DE" sz="3200" dirty="0" smtClean="0"/>
              <a:t>Vom Monomer zum Polymer</a:t>
            </a:r>
          </a:p>
          <a:p>
            <a:pPr marL="457200" indent="-457200">
              <a:buAutoNum type="arabicPeriod"/>
            </a:pPr>
            <a:r>
              <a:rPr lang="de-DE" sz="3200" dirty="0" smtClean="0"/>
              <a:t>Chemischer Prozess zur Herstellung der Carbonfaser</a:t>
            </a:r>
          </a:p>
          <a:p>
            <a:pPr marL="457200" indent="-457200">
              <a:buAutoNum type="arabicPeriod"/>
            </a:pPr>
            <a:r>
              <a:rPr lang="de-DE" sz="3200" dirty="0" smtClean="0"/>
              <a:t>Struktureigenschaftsbeziehungen</a:t>
            </a:r>
          </a:p>
          <a:p>
            <a:pPr marL="457200" indent="-457200">
              <a:buAutoNum type="arabicPeriod"/>
            </a:pPr>
            <a:r>
              <a:rPr lang="de-DE" sz="3200" dirty="0" smtClean="0"/>
              <a:t>Verwendungs- und Anwendungsbereiche</a:t>
            </a:r>
          </a:p>
          <a:p>
            <a:pPr marL="457200" indent="-457200">
              <a:buAutoNum type="arabicPeriod"/>
            </a:pPr>
            <a:r>
              <a:rPr lang="de-DE" sz="3200" dirty="0" smtClean="0"/>
              <a:t>Quellen</a:t>
            </a:r>
          </a:p>
          <a:p>
            <a:pPr marL="457200" indent="-457200">
              <a:buAutoNum type="arabicPeriod"/>
            </a:pPr>
            <a:endParaRPr lang="de-DE" sz="2800" dirty="0" smtClean="0"/>
          </a:p>
          <a:p>
            <a:pPr marL="457200" indent="-457200">
              <a:buAutoNum type="arabicPeriod"/>
            </a:pPr>
            <a:endParaRPr lang="de-DE" sz="2800" dirty="0" smtClean="0"/>
          </a:p>
          <a:p>
            <a:pPr marL="457200" indent="-457200">
              <a:buAutoNum type="arabicPeriod"/>
            </a:pPr>
            <a:endParaRPr lang="de-DE" sz="2800" dirty="0" smtClean="0"/>
          </a:p>
          <a:p>
            <a:pPr marL="457200" indent="-457200">
              <a:buAutoNum type="arabicPeriod"/>
            </a:pPr>
            <a:endParaRPr lang="de-DE" sz="2800" dirty="0" smtClean="0"/>
          </a:p>
          <a:p>
            <a:pPr marL="457200" indent="-457200">
              <a:buAutoNum type="arabicPeriod"/>
            </a:pPr>
            <a:endParaRPr lang="de-DE" sz="2400" dirty="0"/>
          </a:p>
        </p:txBody>
      </p:sp>
      <p:pic>
        <p:nvPicPr>
          <p:cNvPr id="3074" name="Picture 2" descr="C:\Schule\Chemie\Carbonfaser\carb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0648"/>
            <a:ext cx="3744416" cy="160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Carbonfaser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800" dirty="0" smtClean="0"/>
              <a:t>Kohlenstofffasern</a:t>
            </a:r>
          </a:p>
          <a:p>
            <a:r>
              <a:rPr lang="de-DE" sz="2800" dirty="0" smtClean="0"/>
              <a:t>Isotrope und Anisotrope Typen</a:t>
            </a:r>
          </a:p>
          <a:p>
            <a:r>
              <a:rPr lang="de-DE" sz="2800" dirty="0" smtClean="0"/>
              <a:t>Ø 5-9 Mikrometer</a:t>
            </a:r>
          </a:p>
          <a:p>
            <a:r>
              <a:rPr lang="de-DE" sz="2800" dirty="0" smtClean="0"/>
              <a:t>Geringe Dichte (1,8 g/cm³)</a:t>
            </a:r>
          </a:p>
          <a:p>
            <a:r>
              <a:rPr lang="de-DE" sz="2800" dirty="0" smtClean="0"/>
              <a:t>Hohen E-Modulwert</a:t>
            </a:r>
          </a:p>
          <a:p>
            <a:r>
              <a:rPr lang="de-DE" sz="2800" dirty="0" smtClean="0"/>
              <a:t>Korrosionsbeständig</a:t>
            </a:r>
          </a:p>
          <a:p>
            <a:r>
              <a:rPr lang="de-DE" sz="2800" dirty="0" smtClean="0"/>
              <a:t>Chemisch inert</a:t>
            </a:r>
          </a:p>
          <a:p>
            <a:r>
              <a:rPr lang="de-DE" sz="2800" dirty="0" smtClean="0"/>
              <a:t>Hohe Zugfestigkeit</a:t>
            </a:r>
          </a:p>
          <a:p>
            <a:r>
              <a:rPr lang="de-DE" sz="2800" dirty="0" smtClean="0"/>
              <a:t>Geringe Wärmeausdehnung</a:t>
            </a:r>
            <a:br>
              <a:rPr lang="de-DE" sz="2800" dirty="0" smtClean="0"/>
            </a:br>
            <a:r>
              <a:rPr lang="de-DE" sz="2800" dirty="0" smtClean="0"/>
              <a:t>-&gt; unbrennbar</a:t>
            </a:r>
            <a:endParaRPr lang="de-DE" sz="2800" dirty="0"/>
          </a:p>
        </p:txBody>
      </p:sp>
      <p:pic>
        <p:nvPicPr>
          <p:cNvPr id="6146" name="Picture 2" descr="C:\Schule\Chemie\Carbonfaser\carb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373216"/>
            <a:ext cx="2732635" cy="1171129"/>
          </a:xfrm>
          <a:prstGeom prst="rect">
            <a:avLst/>
          </a:prstGeom>
          <a:noFill/>
        </p:spPr>
      </p:pic>
      <p:pic>
        <p:nvPicPr>
          <p:cNvPr id="6147" name="Picture 3" descr="C:\Schule\Chemie\Carbonfaser\Carbonfaser2.ppt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12976"/>
            <a:ext cx="2636714" cy="1757809"/>
          </a:xfrm>
          <a:prstGeom prst="rect">
            <a:avLst/>
          </a:prstGeom>
          <a:noFill/>
        </p:spPr>
      </p:pic>
      <p:pic>
        <p:nvPicPr>
          <p:cNvPr id="6148" name="Picture 4" descr="C:\Schule\Chemie\Carbonfaser\Cfaser_haarr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268760"/>
            <a:ext cx="2880320" cy="1639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0"/>
            <a:ext cx="7772400" cy="1470025"/>
          </a:xfrm>
        </p:spPr>
        <p:txBody>
          <a:bodyPr>
            <a:normAutofit/>
          </a:bodyPr>
          <a:lstStyle/>
          <a:p>
            <a:r>
              <a:rPr lang="de-DE" sz="6000" b="1" u="sng" dirty="0" smtClean="0"/>
              <a:t>Rohstoffe</a:t>
            </a:r>
            <a:endParaRPr lang="de-DE" sz="6000" b="1" u="sng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96136" y="5517232"/>
            <a:ext cx="2880320" cy="936104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Pech, Viskose oder Polyacrylnitril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Schule\Chemie\Carbonfaser\p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429000" cy="3429001"/>
          </a:xfrm>
          <a:prstGeom prst="rect">
            <a:avLst/>
          </a:prstGeom>
          <a:noFill/>
        </p:spPr>
      </p:pic>
      <p:pic>
        <p:nvPicPr>
          <p:cNvPr id="1028" name="Picture 4" descr="C:\Schule\Chemie\Carbonfaser\visk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4619101" cy="2595935"/>
          </a:xfrm>
          <a:prstGeom prst="rect">
            <a:avLst/>
          </a:prstGeom>
          <a:noFill/>
        </p:spPr>
      </p:pic>
      <p:pic>
        <p:nvPicPr>
          <p:cNvPr id="1029" name="Picture 5" descr="C:\Schule\Chemie\Carbonfaser\pe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4001317" cy="224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1412776"/>
            <a:ext cx="9111105" cy="4014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1331640" y="26064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u="sng" dirty="0" smtClean="0"/>
              <a:t>Industrielle Herstellung</a:t>
            </a:r>
            <a:endParaRPr lang="de-DE" sz="44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88357" y="0"/>
            <a:ext cx="5232029" cy="524802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de-DE" sz="3000" u="sng" dirty="0">
                <a:latin typeface="Arial" pitchFamily="34"/>
                <a:ea typeface="Microsoft YaHei" pitchFamily="2"/>
                <a:cs typeface="Arial" pitchFamily="2"/>
              </a:rPr>
              <a:t>Strukturformel des Monomers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81849" r="-947" b="91012"/>
          <a:stretch>
            <a:fillRect/>
          </a:stretch>
        </p:blipFill>
        <p:spPr>
          <a:xfrm>
            <a:off x="3141748" y="861206"/>
            <a:ext cx="2866793" cy="22086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2062686" y="3265855"/>
            <a:ext cx="5018061" cy="524802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de-DE" sz="3000" u="sng" dirty="0">
                <a:latin typeface="Arial" pitchFamily="34"/>
                <a:ea typeface="Microsoft YaHei" pitchFamily="2"/>
                <a:cs typeface="Arial" pitchFamily="2"/>
              </a:rPr>
              <a:t>Strukturformel des Polymers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11940" t="83778"/>
          <a:stretch>
            <a:fillRect/>
          </a:stretch>
        </p:blipFill>
        <p:spPr>
          <a:xfrm>
            <a:off x="16654" y="3740057"/>
            <a:ext cx="9192089" cy="2772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 smtClean="0"/>
              <a:t>Vom Polyacrylnitril zur Carbonfaser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525963"/>
          </a:xfrm>
        </p:spPr>
        <p:txBody>
          <a:bodyPr/>
          <a:lstStyle/>
          <a:p>
            <a:r>
              <a:rPr lang="de-DE" dirty="0" smtClean="0"/>
              <a:t>Wichtigster Ausgangsstoff (PAN)</a:t>
            </a:r>
          </a:p>
          <a:p>
            <a:r>
              <a:rPr lang="de-DE" dirty="0" err="1" smtClean="0"/>
              <a:t>radikalische</a:t>
            </a:r>
            <a:r>
              <a:rPr lang="de-DE" dirty="0" smtClean="0"/>
              <a:t> Polymerisation</a:t>
            </a:r>
          </a:p>
          <a:p>
            <a:r>
              <a:rPr lang="de-DE" dirty="0" smtClean="0"/>
              <a:t>Hart, Chemikalien- und Lösungsmittelresistent </a:t>
            </a:r>
            <a:endParaRPr lang="de-DE" dirty="0"/>
          </a:p>
        </p:txBody>
      </p:sp>
      <p:pic>
        <p:nvPicPr>
          <p:cNvPr id="2050" name="Picture 2" descr="C:\Schule\Chemie\Carbonfaser\Acrylnitr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938984" cy="2154932"/>
          </a:xfrm>
          <a:prstGeom prst="rect">
            <a:avLst/>
          </a:prstGeom>
          <a:noFill/>
        </p:spPr>
      </p:pic>
      <p:pic>
        <p:nvPicPr>
          <p:cNvPr id="2051" name="Picture 3" descr="C:\Schule\Chemie\Carbonfaser\P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848777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 smtClean="0"/>
              <a:t>Vom Polyacrylnitril zur Carbonfaser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C:\Schule\Chemie\Carbonfaser\k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92642" cy="2714625"/>
          </a:xfrm>
          <a:prstGeom prst="rect">
            <a:avLst/>
          </a:prstGeom>
          <a:noFill/>
        </p:spPr>
      </p:pic>
      <p:pic>
        <p:nvPicPr>
          <p:cNvPr id="1026" name="Picture 2" descr="C:\Schule\Chemie\Carbonfaser\Bil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7481383" cy="2402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u="sng" dirty="0" smtClean="0"/>
              <a:t>Vom Polyacrylnitril zur Carbonfaser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 descr="C:\Schule\Chemie\Carbonfaser\Durchhitzelöstsicheinebindungausder3fachbind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696744" cy="2000233"/>
          </a:xfrm>
          <a:prstGeom prst="rect">
            <a:avLst/>
          </a:prstGeom>
          <a:noFill/>
        </p:spPr>
      </p:pic>
      <p:pic>
        <p:nvPicPr>
          <p:cNvPr id="4099" name="Picture 3" descr="C:\Schule\Chemie\Carbonfaser\beierhitzunglösensichdie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933056"/>
            <a:ext cx="5976664" cy="2722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Bildschirmpräsentation (4:3)</PresentationFormat>
  <Paragraphs>68</Paragraphs>
  <Slides>15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Folie 1</vt:lpstr>
      <vt:lpstr>Folie 2</vt:lpstr>
      <vt:lpstr>Carbonfaser</vt:lpstr>
      <vt:lpstr>Rohstoffe</vt:lpstr>
      <vt:lpstr>Folie 5</vt:lpstr>
      <vt:lpstr>Folie 6</vt:lpstr>
      <vt:lpstr>Vom Polyacrylnitril zur Carbonfaser</vt:lpstr>
      <vt:lpstr>Vom Polyacrylnitril zur Carbonfaser</vt:lpstr>
      <vt:lpstr>Vom Polyacrylnitril zur Carbonfaser</vt:lpstr>
      <vt:lpstr>Vom Polyacrylnitril zur Carbonfaser</vt:lpstr>
      <vt:lpstr>Struktureigenschaftsbeziehungen</vt:lpstr>
      <vt:lpstr>Folie 12</vt:lpstr>
      <vt:lpstr>Folie 13</vt:lpstr>
      <vt:lpstr>Folie 14</vt:lpstr>
      <vt:lpstr>Folie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Rohstoffe</dc:title>
  <dc:creator>Maddy Lash</dc:creator>
  <cp:lastModifiedBy>Maddy Lash</cp:lastModifiedBy>
  <cp:revision>30</cp:revision>
  <dcterms:created xsi:type="dcterms:W3CDTF">2017-01-17T17:53:46Z</dcterms:created>
  <dcterms:modified xsi:type="dcterms:W3CDTF">2017-01-23T19:11:43Z</dcterms:modified>
</cp:coreProperties>
</file>