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3" r:id="rId5"/>
    <p:sldId id="264" r:id="rId6"/>
    <p:sldId id="260" r:id="rId7"/>
    <p:sldId id="261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7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BFF5B-CBE4-4EDA-AA7C-A4B8069D8168}" type="datetimeFigureOut">
              <a:rPr lang="de-DE" smtClean="0"/>
              <a:t>07.02.2017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42CE4-ABA8-4480-AD20-D23A10EA560A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3FEB-5723-42D4-B025-D44EC18434D3}" type="datetimeFigureOut">
              <a:rPr lang="de-DE" smtClean="0"/>
              <a:t>07.02.2017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55FE-86B0-4B54-BEF6-69B3DCC0A82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3FEB-5723-42D4-B025-D44EC18434D3}" type="datetimeFigureOut">
              <a:rPr lang="de-DE" smtClean="0"/>
              <a:t>07.02.2017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55FE-86B0-4B54-BEF6-69B3DCC0A82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3FEB-5723-42D4-B025-D44EC18434D3}" type="datetimeFigureOut">
              <a:rPr lang="de-DE" smtClean="0"/>
              <a:t>07.02.2017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55FE-86B0-4B54-BEF6-69B3DCC0A82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3FEB-5723-42D4-B025-D44EC18434D3}" type="datetimeFigureOut">
              <a:rPr lang="de-DE" smtClean="0"/>
              <a:t>07.02.2017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55FE-86B0-4B54-BEF6-69B3DCC0A82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3FEB-5723-42D4-B025-D44EC18434D3}" type="datetimeFigureOut">
              <a:rPr lang="de-DE" smtClean="0"/>
              <a:t>07.02.2017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55FE-86B0-4B54-BEF6-69B3DCC0A82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3FEB-5723-42D4-B025-D44EC18434D3}" type="datetimeFigureOut">
              <a:rPr lang="de-DE" smtClean="0"/>
              <a:t>07.02.2017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55FE-86B0-4B54-BEF6-69B3DCC0A82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3FEB-5723-42D4-B025-D44EC18434D3}" type="datetimeFigureOut">
              <a:rPr lang="de-DE" smtClean="0"/>
              <a:t>07.02.2017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55FE-86B0-4B54-BEF6-69B3DCC0A82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3FEB-5723-42D4-B025-D44EC18434D3}" type="datetimeFigureOut">
              <a:rPr lang="de-DE" smtClean="0"/>
              <a:t>07.02.2017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55FE-86B0-4B54-BEF6-69B3DCC0A82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3FEB-5723-42D4-B025-D44EC18434D3}" type="datetimeFigureOut">
              <a:rPr lang="de-DE" smtClean="0"/>
              <a:t>07.02.2017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55FE-86B0-4B54-BEF6-69B3DCC0A82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3FEB-5723-42D4-B025-D44EC18434D3}" type="datetimeFigureOut">
              <a:rPr lang="de-DE" smtClean="0"/>
              <a:t>07.02.2017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55FE-86B0-4B54-BEF6-69B3DCC0A82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3FEB-5723-42D4-B025-D44EC18434D3}" type="datetimeFigureOut">
              <a:rPr lang="de-DE" smtClean="0"/>
              <a:t>07.02.2017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55FE-86B0-4B54-BEF6-69B3DCC0A82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33FEB-5723-42D4-B025-D44EC18434D3}" type="datetimeFigureOut">
              <a:rPr lang="de-DE" smtClean="0"/>
              <a:t>07.02.2017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855FE-86B0-4B54-BEF6-69B3DCC0A82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bilder.markt.de/images/cms/auto/autoreifen2.jpg" TargetMode="External"/><Relationship Id="rId13" Type="http://schemas.openxmlformats.org/officeDocument/2006/relationships/hyperlink" Target="http://panke.info/media/tweaked/pages/1/0-g-2012-gummiente_400_267.jpg" TargetMode="External"/><Relationship Id="rId18" Type="http://schemas.openxmlformats.org/officeDocument/2006/relationships/hyperlink" Target="http://praxistipps.s3.amazonaws.com/kaugummi-entfernen-so-klappts_7c44ddd4.jpg" TargetMode="External"/><Relationship Id="rId26" Type="http://schemas.openxmlformats.org/officeDocument/2006/relationships/image" Target="../media/image19.gif"/><Relationship Id="rId3" Type="http://schemas.openxmlformats.org/officeDocument/2006/relationships/hyperlink" Target="http://www.sicher-verhueten.de/sites/default/files/kondome.gif" TargetMode="External"/><Relationship Id="rId21" Type="http://schemas.openxmlformats.org/officeDocument/2006/relationships/hyperlink" Target="https://www.google.de/search?q=isopren&amp;espv=2&amp;biw=1280&amp;bih=566&amp;source=lnms&amp;tbm=isch&amp;sa=X&amp;ved=0ahUKEwjG0omuuP7RAhUCD5oKHREOCNwQ_AUIBigB" TargetMode="External"/><Relationship Id="rId7" Type="http://schemas.openxmlformats.org/officeDocument/2006/relationships/hyperlink" Target="https://media.giphy.com/media/HPtfebKtD4YXm/giphy.gif" TargetMode="External"/><Relationship Id="rId12" Type="http://schemas.openxmlformats.org/officeDocument/2006/relationships/hyperlink" Target="http://www.brain-channel.de/wp-content/uploads/796776_original_clipdealer.de_.jpg" TargetMode="External"/><Relationship Id="rId17" Type="http://schemas.openxmlformats.org/officeDocument/2006/relationships/hyperlink" Target="http://www.wissenschaft.de/documents/11459/13036/schnuller/71c2f127-19a6-4aa5-8bcf-be8a8a681e7a?imageThumbnail=4" TargetMode="External"/><Relationship Id="rId25" Type="http://schemas.openxmlformats.org/officeDocument/2006/relationships/hyperlink" Target="https://de.wikipedia.org/wiki/Synthesekautschuk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://www.seilnacht.com/Lexikon/k_kauts.JPG" TargetMode="External"/><Relationship Id="rId20" Type="http://schemas.openxmlformats.org/officeDocument/2006/relationships/hyperlink" Target="http://media.news.de/images/die-schichten-eines-reifens_855525274_800x600_4bf32a7f206acd746ba19edf0cec367f.jpg?images/fa/86/67f318200ab9ae6a6fdaeb4242b8.jpg,nopic/no_pic.jpg,800,600,,1,52,0,965,72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edia.tenor.co/images/735327c7d1dc596a183f2bf8d26b009f/raw" TargetMode="External"/><Relationship Id="rId11" Type="http://schemas.openxmlformats.org/officeDocument/2006/relationships/hyperlink" Target="http://www.fritz-berger.de/campingartikel/productimages/gummischlauch.jpg" TargetMode="External"/><Relationship Id="rId24" Type="http://schemas.openxmlformats.org/officeDocument/2006/relationships/hyperlink" Target="https://www.google.de/search?q=autoreifen&amp;espv=2&amp;biw=1280&amp;bih=566&amp;source=lnms&amp;tbm=isch&amp;sa=X&amp;ved=0ahUKEwj4xaD6vf7RAhXKJ8AKHfJ0BQwQ_AUIBigB" TargetMode="External"/><Relationship Id="rId5" Type="http://schemas.openxmlformats.org/officeDocument/2006/relationships/hyperlink" Target="http://www.clausen-marktforschung.de/wp-content/uploads/2015/08/autoreifen.jpg" TargetMode="External"/><Relationship Id="rId15" Type="http://schemas.openxmlformats.org/officeDocument/2006/relationships/hyperlink" Target="http://img.fotocommunity.com/kautschuk-bd6a86f5-3b3c-4ba2-bcbc-f54975f11473.jpg?height=1080" TargetMode="External"/><Relationship Id="rId23" Type="http://schemas.openxmlformats.org/officeDocument/2006/relationships/hyperlink" Target="https://www.google.de/webhp?sourceid=chrome-instant&amp;ion=1&amp;espv=2&amp;ie=UTF-8" TargetMode="External"/><Relationship Id="rId10" Type="http://schemas.openxmlformats.org/officeDocument/2006/relationships/hyperlink" Target="http://www.bellvital-teiche.de/typo3temp/pics/dichtungsring-fuer-durchfuehrung-1-zoll_795efdccc3.jpg" TargetMode="External"/><Relationship Id="rId19" Type="http://schemas.openxmlformats.org/officeDocument/2006/relationships/hyperlink" Target="https://de.wikipedia.org/wiki/Naturkautschuk" TargetMode="External"/><Relationship Id="rId4" Type="http://schemas.openxmlformats.org/officeDocument/2006/relationships/hyperlink" Target="http://footage.framepool.com/shotimg/563358160-kautschuk-ko-fangan-presse-objekt-wanne.jpg" TargetMode="External"/><Relationship Id="rId9" Type="http://schemas.openxmlformats.org/officeDocument/2006/relationships/hyperlink" Target="https://www.bikeunit.de/fileadmin/mediapool/bude/continental-fahrradreifen.jpg" TargetMode="External"/><Relationship Id="rId14" Type="http://schemas.openxmlformats.org/officeDocument/2006/relationships/hyperlink" Target="https://upload.wikimedia.org/wikipedia/commons/d/d8/MephistoSchuhsohle.JPG" TargetMode="External"/><Relationship Id="rId22" Type="http://schemas.openxmlformats.org/officeDocument/2006/relationships/hyperlink" Target="https://www.google.de/search?q=isopren&amp;espv=2&amp;biw=1280&amp;bih=566&amp;source=lnms&amp;tbm=isch&amp;sa=X&amp;ved=0ahUKEwjG0omuuP7RAhUCD5oKHREOCNwQ_AUIBigB&amp;dpr=1.2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099" y="1"/>
            <a:ext cx="91369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687616" y="1268760"/>
            <a:ext cx="3456384" cy="2012746"/>
          </a:xfrm>
        </p:spPr>
        <p:txBody>
          <a:bodyPr anchor="t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de-DE" sz="3300" b="1" u="sng" dirty="0" smtClean="0">
                <a:solidFill>
                  <a:schemeClr val="bg1"/>
                </a:solidFill>
              </a:rPr>
              <a:t>Vom </a:t>
            </a:r>
            <a:r>
              <a:rPr lang="de-DE" sz="3300" b="1" u="sng" dirty="0">
                <a:solidFill>
                  <a:schemeClr val="bg1"/>
                </a:solidFill>
              </a:rPr>
              <a:t>Kautschuk </a:t>
            </a:r>
            <a:r>
              <a:rPr lang="de-DE" sz="3300" b="1" u="sng" dirty="0" smtClean="0">
                <a:solidFill>
                  <a:schemeClr val="bg1"/>
                </a:solidFill>
              </a:rPr>
              <a:t/>
            </a:r>
            <a:br>
              <a:rPr lang="de-DE" sz="3300" b="1" u="sng" dirty="0" smtClean="0">
                <a:solidFill>
                  <a:schemeClr val="bg1"/>
                </a:solidFill>
              </a:rPr>
            </a:br>
            <a:r>
              <a:rPr lang="de-DE" sz="3300" b="1" u="sng" dirty="0" smtClean="0">
                <a:solidFill>
                  <a:schemeClr val="bg1"/>
                </a:solidFill>
              </a:rPr>
              <a:t>zum </a:t>
            </a:r>
            <a:r>
              <a:rPr lang="de-DE" sz="3300" b="1" u="sng" dirty="0">
                <a:solidFill>
                  <a:schemeClr val="bg1"/>
                </a:solidFill>
              </a:rPr>
              <a:t>Autoreifen</a:t>
            </a:r>
            <a:r>
              <a:rPr lang="de-DE" sz="3300" b="1" u="sng" dirty="0"/>
              <a:t/>
            </a:r>
            <a:br>
              <a:rPr lang="de-DE" sz="3300" b="1" u="sng" dirty="0"/>
            </a:br>
            <a:r>
              <a:rPr lang="de-DE" sz="3300" b="1" u="sng" dirty="0"/>
              <a:t/>
            </a:r>
            <a:br>
              <a:rPr lang="de-DE" sz="3300" b="1" u="sng" dirty="0"/>
            </a:br>
            <a:r>
              <a:rPr lang="de-DE" sz="3300" b="1" u="sng" dirty="0"/>
              <a:t/>
            </a:r>
            <a:br>
              <a:rPr lang="de-DE" sz="3300" b="1" u="sng" dirty="0"/>
            </a:br>
            <a:endParaRPr lang="de-DE" sz="11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283968" y="3284984"/>
            <a:ext cx="4381230" cy="32862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0" y="0"/>
            <a:ext cx="9144000" cy="4455750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  <a:defRPr sz="3600" b="1" u="sng">
                <a:uFillTx/>
              </a:defRPr>
            </a:pPr>
            <a:r>
              <a:rPr lang="de-DE" sz="3300" b="1" dirty="0" smtClean="0">
                <a:latin typeface="Liberation Sans" pitchFamily="18"/>
                <a:ea typeface="Microsoft YaHei" pitchFamily="2"/>
                <a:cs typeface="Mangal" pitchFamily="2"/>
              </a:rPr>
              <a:t>Gliederung</a:t>
            </a:r>
          </a:p>
          <a:p>
            <a:pPr algn="ctr" hangingPunct="0">
              <a:buNone/>
              <a:defRPr sz="3600" b="1" u="sng">
                <a:uFillTx/>
              </a:defRPr>
            </a:pPr>
            <a:endParaRPr lang="de-DE" sz="3300" u="sng" dirty="0">
              <a:latin typeface="Liberation Sans" pitchFamily="18"/>
              <a:ea typeface="Microsoft YaHei" pitchFamily="2"/>
              <a:cs typeface="Mangal" pitchFamily="2"/>
            </a:endParaRPr>
          </a:p>
          <a:p>
            <a:pPr>
              <a:buNone/>
            </a:pPr>
            <a:r>
              <a:rPr lang="de-DE" sz="2400" dirty="0"/>
              <a:t>- Kautschuk</a:t>
            </a:r>
          </a:p>
          <a:p>
            <a:pPr>
              <a:buNone/>
            </a:pPr>
            <a:r>
              <a:rPr lang="de-DE" sz="2400" dirty="0"/>
              <a:t>	∟Gewinnung von Kautschuk</a:t>
            </a:r>
          </a:p>
          <a:p>
            <a:pPr>
              <a:buNone/>
            </a:pPr>
            <a:r>
              <a:rPr lang="de-DE" sz="2400" dirty="0"/>
              <a:t>	∟Eigenschaften</a:t>
            </a:r>
          </a:p>
          <a:p>
            <a:pPr>
              <a:buNone/>
            </a:pPr>
            <a:r>
              <a:rPr lang="de-DE" sz="2400" dirty="0" smtClean="0"/>
              <a:t>-Vom Kautschuk zum Autoreifen</a:t>
            </a:r>
            <a:endParaRPr lang="de-DE" sz="2400" dirty="0"/>
          </a:p>
          <a:p>
            <a:pPr>
              <a:buNone/>
            </a:pPr>
            <a:r>
              <a:rPr lang="de-DE" sz="2400" dirty="0"/>
              <a:t>             </a:t>
            </a:r>
            <a:r>
              <a:rPr lang="de-DE" sz="2400" dirty="0" smtClean="0"/>
              <a:t>∟Vulkanisation</a:t>
            </a:r>
            <a:endParaRPr lang="de-DE" sz="2400" dirty="0"/>
          </a:p>
          <a:p>
            <a:pPr>
              <a:buNone/>
            </a:pPr>
            <a:r>
              <a:rPr lang="de-DE" sz="2400" dirty="0"/>
              <a:t>             </a:t>
            </a:r>
            <a:r>
              <a:rPr lang="de-DE" sz="2400" dirty="0" smtClean="0"/>
              <a:t>∟Herstellung (Autoreifen)</a:t>
            </a:r>
            <a:endParaRPr lang="de-DE" sz="2400" dirty="0"/>
          </a:p>
          <a:p>
            <a:pPr>
              <a:buNone/>
            </a:pPr>
            <a:r>
              <a:rPr lang="de-DE" sz="2400" dirty="0"/>
              <a:t>             ∟Eigenschaften</a:t>
            </a:r>
          </a:p>
          <a:p>
            <a:pPr>
              <a:buNone/>
            </a:pPr>
            <a:r>
              <a:rPr lang="de-DE" sz="2400" dirty="0"/>
              <a:t>- Verwendung</a:t>
            </a:r>
          </a:p>
          <a:p>
            <a:pPr>
              <a:buNone/>
            </a:pPr>
            <a:r>
              <a:rPr lang="de-DE" sz="2400" dirty="0"/>
              <a:t>- Quellen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0" y="4867789"/>
            <a:ext cx="2024712" cy="1990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9143" y="3298351"/>
            <a:ext cx="4562573" cy="3575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r="11102"/>
          <a:stretch>
            <a:fillRect/>
          </a:stretch>
        </p:blipFill>
        <p:spPr>
          <a:xfrm>
            <a:off x="4453504" y="3298351"/>
            <a:ext cx="4689602" cy="35759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0" y="0"/>
            <a:ext cx="9144000" cy="3324030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  <a:defRPr sz="3600" b="1" u="sng">
                <a:uFillTx/>
              </a:defRPr>
            </a:pPr>
            <a:r>
              <a:rPr lang="de-DE" sz="3300" b="1" u="sng" dirty="0" smtClean="0">
                <a:latin typeface="Liberation Sans" pitchFamily="18"/>
                <a:ea typeface="Microsoft YaHei" pitchFamily="2"/>
                <a:cs typeface="Mangal" pitchFamily="2"/>
              </a:rPr>
              <a:t>Kautschuk</a:t>
            </a:r>
          </a:p>
          <a:p>
            <a:pPr algn="ctr" hangingPunct="0">
              <a:buNone/>
              <a:defRPr sz="3600" b="1" u="sng">
                <a:uFillTx/>
              </a:defRPr>
            </a:pPr>
            <a:endParaRPr lang="de-DE" sz="3300" b="1" u="sng" dirty="0" smtClean="0">
              <a:latin typeface="Liberation Sans" pitchFamily="18"/>
              <a:ea typeface="Microsoft YaHei" pitchFamily="2"/>
              <a:cs typeface="Mangal" pitchFamily="2"/>
            </a:endParaRPr>
          </a:p>
          <a:p>
            <a:pPr>
              <a:buNone/>
            </a:pPr>
            <a:r>
              <a:rPr lang="de-DE" sz="1400" b="1" dirty="0" smtClean="0"/>
              <a:t>                     Naturkautschuk = [</a:t>
            </a:r>
            <a:r>
              <a:rPr lang="de-DE" sz="1400" b="1" i="1" dirty="0" err="1" smtClean="0"/>
              <a:t>indi</a:t>
            </a:r>
            <a:r>
              <a:rPr lang="de-DE" sz="1400" b="1" i="1" dirty="0" smtClean="0"/>
              <a:t>.</a:t>
            </a:r>
            <a:r>
              <a:rPr lang="de-DE" sz="1400" b="1" dirty="0" smtClean="0"/>
              <a:t>] </a:t>
            </a:r>
            <a:r>
              <a:rPr lang="de-DE" sz="1400" b="1" i="1" dirty="0" err="1" smtClean="0"/>
              <a:t>cao</a:t>
            </a:r>
            <a:r>
              <a:rPr lang="de-DE" sz="1400" b="1" dirty="0" smtClean="0"/>
              <a:t> ~ Baum &amp; </a:t>
            </a:r>
            <a:r>
              <a:rPr lang="de-DE" sz="1400" b="1" i="1" dirty="0" err="1" smtClean="0"/>
              <a:t>ochu</a:t>
            </a:r>
            <a:r>
              <a:rPr lang="de-DE" sz="1400" b="1" dirty="0" smtClean="0"/>
              <a:t> ~ Träne = Baumträne</a:t>
            </a:r>
            <a:r>
              <a:rPr lang="de-DE" sz="1400" dirty="0" smtClean="0"/>
              <a:t>n</a:t>
            </a:r>
          </a:p>
          <a:p>
            <a:pPr>
              <a:buNone/>
            </a:pPr>
            <a:r>
              <a:rPr lang="de-DE" sz="1400" b="1" dirty="0"/>
              <a:t> </a:t>
            </a:r>
            <a:r>
              <a:rPr lang="de-DE" sz="1400" b="1" dirty="0" smtClean="0"/>
              <a:t>                    </a:t>
            </a:r>
            <a:r>
              <a:rPr lang="de-DE" sz="1400" b="1" dirty="0"/>
              <a:t>Naturkautschuk = -Polymer: </a:t>
            </a:r>
            <a:r>
              <a:rPr lang="de-DE" sz="1400" b="1" dirty="0" err="1"/>
              <a:t>cis</a:t>
            </a:r>
            <a:r>
              <a:rPr lang="de-DE" sz="1400" b="1" dirty="0"/>
              <a:t> 1,4 – </a:t>
            </a:r>
            <a:r>
              <a:rPr lang="de-DE" sz="1400" b="1" dirty="0" err="1"/>
              <a:t>Polyisopren</a:t>
            </a:r>
            <a:r>
              <a:rPr lang="de-DE" sz="1400" b="1" dirty="0"/>
              <a:t> </a:t>
            </a:r>
            <a:endParaRPr lang="de-DE" sz="1400" dirty="0"/>
          </a:p>
          <a:p>
            <a:pPr>
              <a:buNone/>
            </a:pPr>
            <a:r>
              <a:rPr lang="de-DE" sz="1400" b="1" dirty="0"/>
              <a:t>                            </a:t>
            </a:r>
            <a:r>
              <a:rPr lang="de-DE" sz="1400" b="1" dirty="0" smtClean="0"/>
              <a:t>                          </a:t>
            </a:r>
            <a:r>
              <a:rPr lang="de-DE" sz="1400" b="1" dirty="0"/>
              <a:t>-Monomer: 2 - Methyl – 1,3- </a:t>
            </a:r>
            <a:r>
              <a:rPr lang="de-DE" sz="1400" b="1" dirty="0" err="1"/>
              <a:t>butadien</a:t>
            </a:r>
            <a:r>
              <a:rPr lang="de-DE" sz="1400" b="1" dirty="0"/>
              <a:t> </a:t>
            </a:r>
            <a:endParaRPr lang="de-DE" sz="1400" dirty="0"/>
          </a:p>
          <a:p>
            <a:pPr>
              <a:buNone/>
            </a:pPr>
            <a:r>
              <a:rPr lang="de-DE" sz="1400" b="1" dirty="0"/>
              <a:t>	</a:t>
            </a:r>
            <a:r>
              <a:rPr lang="de-DE" sz="1400" b="1" dirty="0" smtClean="0"/>
              <a:t>                                 ∟</a:t>
            </a:r>
            <a:r>
              <a:rPr lang="de-DE" sz="1400" b="1" dirty="0"/>
              <a:t>2 Mio. g/</a:t>
            </a:r>
            <a:r>
              <a:rPr lang="de-DE" sz="1400" b="1" dirty="0" err="1"/>
              <a:t>mol</a:t>
            </a:r>
            <a:r>
              <a:rPr lang="de-DE" sz="1400" b="1" dirty="0"/>
              <a:t> </a:t>
            </a:r>
            <a:endParaRPr lang="de-DE" sz="1400" dirty="0"/>
          </a:p>
          <a:p>
            <a:pPr>
              <a:buNone/>
            </a:pPr>
            <a:r>
              <a:rPr lang="de-DE" sz="1400" b="1" dirty="0" smtClean="0"/>
              <a:t>                      </a:t>
            </a:r>
            <a:r>
              <a:rPr lang="de-DE" sz="1400" b="1" dirty="0"/>
              <a:t>Naturkautschuk = Aus Latex gewonnen, aus Kautschukbaum</a:t>
            </a:r>
            <a:endParaRPr lang="de-DE" sz="1400" dirty="0"/>
          </a:p>
          <a:p>
            <a:pPr>
              <a:buNone/>
            </a:pPr>
            <a:r>
              <a:rPr lang="de-DE" sz="1400" b="1" dirty="0"/>
              <a:t>	∟ 40% Des Weltweiten „Gummis“</a:t>
            </a:r>
            <a:endParaRPr lang="de-DE" sz="1400" dirty="0"/>
          </a:p>
          <a:p>
            <a:pPr>
              <a:buNone/>
            </a:pPr>
            <a:r>
              <a:rPr lang="de-DE" sz="1400" b="1" dirty="0"/>
              <a:t>	∟70% Autoreifen, 12% Latexprodukte, 8% Techniksektor</a:t>
            </a:r>
            <a:endParaRPr lang="de-DE" sz="1400" dirty="0"/>
          </a:p>
          <a:p>
            <a:pPr>
              <a:buNone/>
            </a:pPr>
            <a:r>
              <a:rPr lang="de-DE" sz="1400" b="1" dirty="0" smtClean="0"/>
              <a:t>                      </a:t>
            </a:r>
            <a:r>
              <a:rPr lang="en-US" sz="1400" b="1" dirty="0" smtClean="0"/>
              <a:t>Top </a:t>
            </a:r>
            <a:r>
              <a:rPr lang="en-US" sz="1400" b="1" dirty="0"/>
              <a:t>5 </a:t>
            </a:r>
            <a:r>
              <a:rPr lang="en-US" sz="1400" b="1" dirty="0" err="1" smtClean="0"/>
              <a:t>Plantagen</a:t>
            </a:r>
            <a:r>
              <a:rPr lang="en-US" sz="1400" b="1" dirty="0" smtClean="0"/>
              <a:t> (</a:t>
            </a:r>
            <a:r>
              <a:rPr lang="en-US" sz="1400" b="1" dirty="0"/>
              <a:t>in </a:t>
            </a:r>
            <a:r>
              <a:rPr lang="en-US" sz="1400" b="1" dirty="0" err="1"/>
              <a:t>Tsd</a:t>
            </a:r>
            <a:r>
              <a:rPr lang="en-US" sz="1400" b="1" dirty="0"/>
              <a:t> t): Thailand 3030, </a:t>
            </a:r>
            <a:r>
              <a:rPr lang="en-US" sz="1400" b="1" dirty="0" err="1" smtClean="0"/>
              <a:t>Indonesien</a:t>
            </a:r>
            <a:r>
              <a:rPr lang="en-US" sz="1400" b="1" dirty="0" smtClean="0"/>
              <a:t>  </a:t>
            </a:r>
            <a:r>
              <a:rPr lang="en-US" sz="1400" b="1" dirty="0"/>
              <a:t>1792, Malaysia 1000, </a:t>
            </a:r>
            <a:r>
              <a:rPr lang="en-US" sz="1400" b="1" dirty="0" err="1"/>
              <a:t>Indien</a:t>
            </a:r>
            <a:r>
              <a:rPr lang="en-US" sz="1400" b="1" dirty="0"/>
              <a:t> 694, China 350</a:t>
            </a:r>
            <a:endParaRPr lang="de-DE" sz="1400" dirty="0"/>
          </a:p>
          <a:p>
            <a:pPr algn="ctr" hangingPunct="0">
              <a:buNone/>
              <a:defRPr sz="3600" b="1" u="sng">
                <a:uFillTx/>
              </a:defRPr>
            </a:pPr>
            <a:endParaRPr lang="de-DE" sz="3300" b="1" u="sng" dirty="0"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Bildergebnis für kautschuk strukt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181475"/>
            <a:ext cx="5112568" cy="267652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470025"/>
          </a:xfrm>
        </p:spPr>
        <p:txBody>
          <a:bodyPr/>
          <a:lstStyle/>
          <a:p>
            <a:r>
              <a:rPr lang="de-DE" dirty="0" smtClean="0">
                <a:latin typeface="Algerian" pitchFamily="82" charset="0"/>
              </a:rPr>
              <a:t>Monomer/Polymer</a:t>
            </a:r>
            <a:endParaRPr lang="de-DE" dirty="0">
              <a:latin typeface="Algerian" pitchFamily="82" charset="0"/>
            </a:endParaRPr>
          </a:p>
        </p:txBody>
      </p:sp>
      <p:pic>
        <p:nvPicPr>
          <p:cNvPr id="1026" name="Picture 2" descr="Bildergebnis für isopr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48680"/>
            <a:ext cx="4104455" cy="1673822"/>
          </a:xfrm>
          <a:prstGeom prst="rect">
            <a:avLst/>
          </a:prstGeom>
          <a:noFill/>
        </p:spPr>
      </p:pic>
      <p:sp>
        <p:nvSpPr>
          <p:cNvPr id="5" name="Pfeil nach unten 4"/>
          <p:cNvSpPr/>
          <p:nvPr/>
        </p:nvSpPr>
        <p:spPr>
          <a:xfrm>
            <a:off x="3923928" y="2708920"/>
            <a:ext cx="1296144" cy="144016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059832" y="227687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Isopren (2-Methylbuta-1,3-dien)</a:t>
            </a:r>
            <a:endParaRPr lang="de-DE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548680"/>
            <a:ext cx="554461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2843808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Rohkautschuk</a:t>
            </a:r>
            <a:endParaRPr lang="de-DE" b="1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581128"/>
            <a:ext cx="554461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2843808" y="19888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Rohkautschuk</a:t>
            </a:r>
            <a:endParaRPr lang="de-DE" b="1" dirty="0"/>
          </a:p>
        </p:txBody>
      </p:sp>
      <p:sp>
        <p:nvSpPr>
          <p:cNvPr id="13" name="Ellipse 12"/>
          <p:cNvSpPr/>
          <p:nvPr/>
        </p:nvSpPr>
        <p:spPr>
          <a:xfrm>
            <a:off x="3923928" y="4581128"/>
            <a:ext cx="1944216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5004048" y="2852936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lgerian" pitchFamily="82" charset="0"/>
              </a:rPr>
              <a:t>Vulkanisation</a:t>
            </a:r>
          </a:p>
          <a:p>
            <a:r>
              <a:rPr lang="de-DE" sz="1400" b="1" dirty="0" smtClean="0">
                <a:latin typeface="Algerian" pitchFamily="82" charset="0"/>
              </a:rPr>
              <a:t>-Verhindert Vorzeitige Alterung</a:t>
            </a:r>
          </a:p>
          <a:p>
            <a:r>
              <a:rPr lang="de-DE" sz="1400" b="1" dirty="0" smtClean="0">
                <a:latin typeface="Algerian" pitchFamily="82" charset="0"/>
              </a:rPr>
              <a:t>-Erhöhung der Festigkeit des Materials</a:t>
            </a:r>
            <a:endParaRPr lang="de-DE" sz="1400" b="1" dirty="0">
              <a:latin typeface="Algerian" pitchFamily="82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004048" y="3140968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Als Vulkanisation bezeichnet man Verfahren, bei denen thermoplastische Naturkautschuke oder Synthesekautschuke in </a:t>
            </a:r>
            <a:r>
              <a:rPr lang="de-DE" sz="1400" b="1" dirty="0" err="1"/>
              <a:t>elastomere</a:t>
            </a:r>
            <a:r>
              <a:rPr lang="de-DE" sz="1400" b="1" dirty="0"/>
              <a:t> Kunststoffe (Gummis) überführt werden.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0" y="4365104"/>
            <a:ext cx="1872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Je mehr Schwefel </a:t>
            </a:r>
            <a:r>
              <a:rPr lang="de-DE" dirty="0" smtClean="0">
                <a:sym typeface="Wingdings" pitchFamily="2" charset="2"/>
              </a:rPr>
              <a:t> desto härter das Gummi</a:t>
            </a:r>
          </a:p>
          <a:p>
            <a:r>
              <a:rPr lang="de-DE" dirty="0" smtClean="0">
                <a:sym typeface="Wingdings" pitchFamily="2" charset="2"/>
              </a:rPr>
              <a:t>Unterschiede </a:t>
            </a:r>
            <a:r>
              <a:rPr lang="de-DE" dirty="0" err="1" smtClean="0">
                <a:sym typeface="Wingdings" pitchFamily="2" charset="2"/>
              </a:rPr>
              <a:t>z.B</a:t>
            </a:r>
            <a:endParaRPr lang="de-DE" dirty="0" smtClean="0">
              <a:sym typeface="Wingdings" pitchFamily="2" charset="2"/>
            </a:endParaRPr>
          </a:p>
          <a:p>
            <a:r>
              <a:rPr lang="de-DE" dirty="0" smtClean="0">
                <a:sym typeface="Wingdings" pitchFamily="2" charset="2"/>
              </a:rPr>
              <a:t>Lauffläche des Reifen und Seitenwand  anders Verhältnis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10" grpId="0" build="allAtOnce"/>
      <p:bldP spid="13" grpId="0" animBg="1"/>
      <p:bldP spid="13" grpId="1" animBg="1"/>
      <p:bldP spid="15" grpId="0"/>
      <p:bldP spid="15" grpId="1"/>
      <p:bldP spid="18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Bildergebnis für autoreif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3619582" cy="286672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u="sng" dirty="0" smtClean="0"/>
              <a:t>Zusammensetzung:</a:t>
            </a:r>
            <a:endParaRPr lang="de-DE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Kautschuk 45%</a:t>
            </a:r>
          </a:p>
          <a:p>
            <a:r>
              <a:rPr lang="de-DE" dirty="0" smtClean="0"/>
              <a:t>Ruß            30%</a:t>
            </a:r>
          </a:p>
          <a:p>
            <a:r>
              <a:rPr lang="de-DE" dirty="0" smtClean="0"/>
              <a:t>Schwefel   10%</a:t>
            </a:r>
          </a:p>
          <a:p>
            <a:r>
              <a:rPr lang="de-DE" dirty="0" smtClean="0"/>
              <a:t>Öl               15%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878" y="0"/>
            <a:ext cx="2671842" cy="1783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220548" y="22535"/>
            <a:ext cx="2658126" cy="1757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34615" y="1788056"/>
            <a:ext cx="2708415" cy="1804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2322106" y="1720125"/>
            <a:ext cx="3098644" cy="180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 rot="5374200">
            <a:off x="6495174" y="724928"/>
            <a:ext cx="3365790" cy="1962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8" cstate="print">
            <a:alphaModFix/>
            <a:lum/>
          </a:blip>
          <a:srcRect/>
          <a:stretch>
            <a:fillRect/>
          </a:stretch>
        </p:blipFill>
        <p:spPr>
          <a:xfrm>
            <a:off x="383697" y="3788392"/>
            <a:ext cx="5755465" cy="3069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9" cstate="print">
            <a:alphaModFix/>
            <a:lum/>
          </a:blip>
          <a:srcRect/>
          <a:stretch>
            <a:fillRect/>
          </a:stretch>
        </p:blipFill>
        <p:spPr>
          <a:xfrm>
            <a:off x="6986890" y="3919026"/>
            <a:ext cx="2156543" cy="291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0" cstate="print">
            <a:alphaModFix/>
            <a:lum/>
          </a:blip>
          <a:srcRect/>
          <a:stretch>
            <a:fillRect/>
          </a:stretch>
        </p:blipFill>
        <p:spPr>
          <a:xfrm>
            <a:off x="5262372" y="1343898"/>
            <a:ext cx="2182995" cy="218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1" cstate="print">
            <a:alphaModFix/>
            <a:lum/>
          </a:blip>
          <a:srcRect/>
          <a:stretch>
            <a:fillRect/>
          </a:stretch>
        </p:blipFill>
        <p:spPr>
          <a:xfrm>
            <a:off x="4761116" y="108100"/>
            <a:ext cx="2370762" cy="15676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/>
          <p:cNvSpPr txBox="1"/>
          <p:nvPr/>
        </p:nvSpPr>
        <p:spPr>
          <a:xfrm>
            <a:off x="5292080" y="13407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Butylkautschuk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876256" y="3717032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Polychloropren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588224" y="299695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Nitrilkautschuk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 txBox="1">
            <a:spLocks noGrp="1"/>
          </p:cNvSpPr>
          <p:nvPr>
            <p:ph type="subTitle" idx="4294967295"/>
          </p:nvPr>
        </p:nvSpPr>
        <p:spPr>
          <a:xfrm>
            <a:off x="0" y="0"/>
            <a:ext cx="9143433" cy="6858295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>
              <a:buNone/>
            </a:pPr>
            <a:r>
              <a:rPr lang="de-DE" sz="3600" b="1" u="sng" dirty="0" smtClean="0"/>
              <a:t>Quellen</a:t>
            </a:r>
            <a:endParaRPr lang="de-DE" sz="3600" b="1" u="sng" dirty="0"/>
          </a:p>
          <a:p>
            <a:pPr marL="0" indent="0">
              <a:buNone/>
            </a:pPr>
            <a:r>
              <a:rPr lang="de-DE" sz="1100" dirty="0" smtClean="0">
                <a:solidFill>
                  <a:srgbClr val="000066"/>
                </a:solidFill>
              </a:rPr>
              <a:t>Chemie Buch</a:t>
            </a:r>
            <a:endParaRPr lang="de-DE" sz="1100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de-DE" sz="1100" dirty="0">
                <a:solidFill>
                  <a:srgbClr val="000066"/>
                </a:solidFill>
                <a:hlinkClick r:id="rId3"/>
              </a:rPr>
              <a:t>http://www.sicher-verhueten.de/sites/default/files/kondome.gif</a:t>
            </a:r>
          </a:p>
          <a:p>
            <a:pPr marL="0" indent="0">
              <a:buNone/>
            </a:pPr>
            <a:r>
              <a:rPr lang="de-DE" sz="1100" dirty="0">
                <a:solidFill>
                  <a:srgbClr val="000066"/>
                </a:solidFill>
                <a:hlinkClick r:id="rId4"/>
              </a:rPr>
              <a:t>http://footage.framepool.com/shotimg/563358160-kautschuk-ko-fangan-presse-objekt-wanne.jpg</a:t>
            </a:r>
          </a:p>
          <a:p>
            <a:pPr marL="0" indent="0">
              <a:buNone/>
            </a:pPr>
            <a:r>
              <a:rPr lang="de-DE" sz="1100" dirty="0">
                <a:hlinkClick r:id="rId5"/>
              </a:rPr>
              <a:t>http://www.clausen-marktforschung.de/wp-content/uploads/2015/08/autoreifen.jpg</a:t>
            </a:r>
          </a:p>
          <a:p>
            <a:pPr marL="0" indent="0">
              <a:buNone/>
            </a:pPr>
            <a:r>
              <a:rPr lang="de-DE" sz="1100" dirty="0">
                <a:hlinkClick r:id="rId6"/>
              </a:rPr>
              <a:t>https://media.tenor.co/images/735327c7d1dc596a183f2bf8d26b009f/raw</a:t>
            </a:r>
          </a:p>
          <a:p>
            <a:pPr marL="0" indent="0">
              <a:buNone/>
            </a:pPr>
            <a:r>
              <a:rPr lang="de-DE" sz="1100" dirty="0">
                <a:hlinkClick r:id="rId7"/>
              </a:rPr>
              <a:t>https://media.giphy.com/media/HPtfebKtD4YXm/giphy.gif</a:t>
            </a:r>
          </a:p>
          <a:p>
            <a:pPr marL="0" indent="0">
              <a:buNone/>
            </a:pPr>
            <a:r>
              <a:rPr lang="de-DE" sz="1100" dirty="0">
                <a:hlinkClick r:id="rId8"/>
              </a:rPr>
              <a:t>http://bilder.markt.de/images/cms/auto/autoreifen2.jpg</a:t>
            </a:r>
          </a:p>
          <a:p>
            <a:pPr marL="0" indent="0">
              <a:buNone/>
            </a:pPr>
            <a:r>
              <a:rPr lang="de-DE" sz="1100" dirty="0">
                <a:hlinkClick r:id="rId9"/>
              </a:rPr>
              <a:t>https://www.bikeunit.de/fileadmin/mediapool/bude/continental-fahrradreifen.jpg</a:t>
            </a:r>
          </a:p>
          <a:p>
            <a:pPr marL="0" indent="0">
              <a:buNone/>
            </a:pPr>
            <a:r>
              <a:rPr lang="de-DE" sz="1100" dirty="0">
                <a:hlinkClick r:id="rId10"/>
              </a:rPr>
              <a:t>http://www.bellvital-teiche.de/typo3temp/pics/dichtungsring-fuer-durchfuehrung-1-zoll_795efdccc3.jpg</a:t>
            </a:r>
          </a:p>
          <a:p>
            <a:pPr marL="0" indent="0">
              <a:buNone/>
            </a:pPr>
            <a:r>
              <a:rPr lang="de-DE" sz="1100" dirty="0">
                <a:hlinkClick r:id="rId11"/>
              </a:rPr>
              <a:t>http://www.fritz-berger.de/campingartikel/productimages/gummischlauch.jpg</a:t>
            </a:r>
          </a:p>
          <a:p>
            <a:pPr marL="0" indent="0">
              <a:buNone/>
            </a:pPr>
            <a:r>
              <a:rPr lang="de-DE" sz="1100" dirty="0">
                <a:hlinkClick r:id="rId12"/>
              </a:rPr>
              <a:t>http://www.brain-channel.de/wp-content/uploads/796776_original_clipdealer.de_.jpg</a:t>
            </a:r>
          </a:p>
          <a:p>
            <a:pPr marL="0" indent="0">
              <a:buNone/>
            </a:pPr>
            <a:r>
              <a:rPr lang="de-DE" sz="1100" dirty="0">
                <a:hlinkClick r:id="rId13"/>
              </a:rPr>
              <a:t>http://panke.info/media/tweaked/pages/1/0-g-2012-gummiente_400_267.jpg</a:t>
            </a:r>
          </a:p>
          <a:p>
            <a:pPr marL="0" indent="0">
              <a:buNone/>
            </a:pPr>
            <a:r>
              <a:rPr lang="de-DE" sz="1100" dirty="0">
                <a:hlinkClick r:id="rId14"/>
              </a:rPr>
              <a:t>https://upload.wikimedia.org/wikipedia/commons/d/d8/MephistoSchuhsohle.JPG</a:t>
            </a:r>
          </a:p>
          <a:p>
            <a:pPr marL="0" indent="0">
              <a:buNone/>
            </a:pPr>
            <a:r>
              <a:rPr lang="de-DE" sz="1100" dirty="0">
                <a:hlinkClick r:id="rId15"/>
              </a:rPr>
              <a:t>http://img.fotocommunity.com/kautschuk-bd6a86f5-3b3c-4ba2-bcbc-f54975f11473.jpg?height=1080</a:t>
            </a:r>
          </a:p>
          <a:p>
            <a:pPr marL="0" indent="0">
              <a:buNone/>
            </a:pPr>
            <a:r>
              <a:rPr lang="de-DE" sz="1100" dirty="0">
                <a:hlinkClick r:id="rId16"/>
              </a:rPr>
              <a:t>http://www.seilnacht.com/Lexikon/k_kauts.JPG</a:t>
            </a:r>
          </a:p>
          <a:p>
            <a:pPr marL="0" indent="0">
              <a:buNone/>
            </a:pPr>
            <a:r>
              <a:rPr lang="de-DE" sz="1100" dirty="0">
                <a:hlinkClick r:id="rId17"/>
              </a:rPr>
              <a:t>http://www.wissenschaft.de/documents/11459/13036/schnuller/71c2f127-19a6-4aa5-8bcf-be8a8a681e7a?imageThumbnail=4</a:t>
            </a:r>
          </a:p>
          <a:p>
            <a:pPr marL="0" indent="0">
              <a:buNone/>
            </a:pPr>
            <a:r>
              <a:rPr lang="de-DE" sz="1100" dirty="0">
                <a:hlinkClick r:id="rId18"/>
              </a:rPr>
              <a:t>http://praxistipps.s3.amazonaws.com/kaugummi-entfernen-so-klappts_7c44ddd4.jpg</a:t>
            </a:r>
            <a:r>
              <a:rPr lang="de-DE" sz="1100" dirty="0"/>
              <a:t>   </a:t>
            </a:r>
          </a:p>
          <a:p>
            <a:pPr marL="0" indent="0">
              <a:buNone/>
            </a:pPr>
            <a:r>
              <a:rPr lang="de-DE" sz="1100" dirty="0">
                <a:hlinkClick r:id="rId19"/>
              </a:rPr>
              <a:t>https://de.wikipedia.org/wiki/Naturkautschuk</a:t>
            </a:r>
          </a:p>
          <a:p>
            <a:pPr marL="0" indent="0">
              <a:buNone/>
            </a:pPr>
            <a:r>
              <a:rPr lang="de-DE" sz="1100" dirty="0">
                <a:hlinkClick r:id="rId20"/>
              </a:rPr>
              <a:t>http://media.news.de/images/die-schichten-eines-reifens_855525274_800x600_4bf32a7f206acd746ba19edf0cec367f.jpg?images/fa/86/67f318200ab9ae6a6fdaeb4242b8.jpg,nopic/no_pic.jpg,800,600,,1,52,0,965,724</a:t>
            </a:r>
            <a:r>
              <a:rPr lang="de-DE" sz="1100" dirty="0" smtClean="0"/>
              <a:t>,,</a:t>
            </a:r>
          </a:p>
          <a:p>
            <a:pPr marL="0" indent="0">
              <a:buNone/>
            </a:pPr>
            <a:r>
              <a:rPr lang="de-DE" sz="1100" dirty="0" smtClean="0">
                <a:hlinkClick r:id="rId21"/>
              </a:rPr>
              <a:t>https://www.google.de/search?q=isopren&amp;espv=2&amp;biw=1280&amp;bih=566&amp;source=lnms&amp;tbm=isch&amp;sa=X&amp;ved=0ahUKEwjG0omuuP7RAhUCD5oKHREOCNwQ_AUIBigB#imgrc=gUJVUO6orbmWAM</a:t>
            </a:r>
            <a:r>
              <a:rPr lang="de-DE" sz="1100" dirty="0" smtClean="0"/>
              <a:t>:</a:t>
            </a:r>
          </a:p>
          <a:p>
            <a:pPr marL="0" indent="0">
              <a:buNone/>
            </a:pPr>
            <a:r>
              <a:rPr lang="de-DE" sz="1100" dirty="0" smtClean="0">
                <a:hlinkClick r:id="rId22"/>
              </a:rPr>
              <a:t>https://www.google.de/search?q=isopren&amp;espv=2&amp;biw=1280&amp;bih=566&amp;source=lnms&amp;tbm=isch&amp;sa=X&amp;ved=0ahUKEwjG0omuuP7RAhUCD5oKHREOCNwQ_AUIBigB&amp;dpr=1.25#tbm=isch&amp;q=rohkautschuk+struktur&amp;imgrc=4FiwoxyXfZcw-M</a:t>
            </a:r>
            <a:r>
              <a:rPr lang="de-DE" sz="1100" dirty="0" smtClean="0"/>
              <a:t>:</a:t>
            </a:r>
          </a:p>
          <a:p>
            <a:pPr marL="0" indent="0">
              <a:buNone/>
            </a:pPr>
            <a:r>
              <a:rPr lang="de-DE" sz="1100" dirty="0" smtClean="0">
                <a:hlinkClick r:id="rId23"/>
              </a:rPr>
              <a:t>https://www.google.de/webhp?sourceid=chrome-instant&amp;ion=1&amp;espv=2&amp;ie=UTF-8#q=vulkanisation</a:t>
            </a:r>
            <a:endParaRPr lang="de-DE" sz="1100" dirty="0" smtClean="0"/>
          </a:p>
          <a:p>
            <a:pPr marL="0" indent="0">
              <a:buNone/>
            </a:pPr>
            <a:r>
              <a:rPr lang="de-DE" sz="1100" dirty="0" smtClean="0">
                <a:hlinkClick r:id="rId24"/>
              </a:rPr>
              <a:t>https://www.google.de/search?q=autoreifen&amp;espv=2&amp;biw=1280&amp;bih=566&amp;source=lnms&amp;tbm=isch&amp;sa=X&amp;ved=0ahUKEwj4xaD6vf7RAhXKJ8AKHfJ0BQwQ_AUIBigB#imgrc=R59iV5yzgp465M</a:t>
            </a:r>
            <a:r>
              <a:rPr lang="de-DE" sz="1100" dirty="0" smtClean="0"/>
              <a:t>:</a:t>
            </a:r>
          </a:p>
          <a:p>
            <a:pPr marL="0" indent="0">
              <a:buNone/>
            </a:pPr>
            <a:r>
              <a:rPr lang="de-DE" sz="1100" dirty="0" smtClean="0">
                <a:hlinkClick r:id="rId25"/>
              </a:rPr>
              <a:t>https://de.wikipedia.org/wiki/Synthesekautschuk</a:t>
            </a:r>
            <a:endParaRPr lang="de-DE" sz="1100" dirty="0" smtClean="0"/>
          </a:p>
          <a:p>
            <a:pPr marL="0" indent="0">
              <a:buNone/>
            </a:pPr>
            <a:endParaRPr lang="de-DE" sz="1100" dirty="0" smtClean="0"/>
          </a:p>
          <a:p>
            <a:pPr marL="0" indent="0">
              <a:buNone/>
            </a:pPr>
            <a:endParaRPr lang="de-DE" sz="11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6" cstate="print">
            <a:alphaModFix/>
            <a:lum/>
          </a:blip>
          <a:srcRect/>
          <a:stretch>
            <a:fillRect/>
          </a:stretch>
        </p:blipFill>
        <p:spPr>
          <a:xfrm>
            <a:off x="6484851" y="5085184"/>
            <a:ext cx="2659149" cy="1772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Bildschirmpräsentation (4:3)</PresentationFormat>
  <Paragraphs>66</Paragraphs>
  <Slides>7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Larissa-Design</vt:lpstr>
      <vt:lpstr>Vom Kautschuk  zum Autoreifen   </vt:lpstr>
      <vt:lpstr>Folie 2</vt:lpstr>
      <vt:lpstr>Folie 3</vt:lpstr>
      <vt:lpstr>Monomer/Polymer</vt:lpstr>
      <vt:lpstr>Zusammensetzung:</vt:lpstr>
      <vt:lpstr>Folie 6</vt:lpstr>
      <vt:lpstr>Folie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Vom Kautschuk  zum Autoreifen</dc:title>
  <dc:creator>Frederick</dc:creator>
  <cp:lastModifiedBy>Frederick</cp:lastModifiedBy>
  <cp:revision>9</cp:revision>
  <dcterms:created xsi:type="dcterms:W3CDTF">2017-02-07T16:31:41Z</dcterms:created>
  <dcterms:modified xsi:type="dcterms:W3CDTF">2017-02-08T12:53:29Z</dcterms:modified>
</cp:coreProperties>
</file>