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Bild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Bild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Bild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Bild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Bild 114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Bild 11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01.02.17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E66CCF9-0255-4C98-8299-E91A4F07EE01}" type="slidenum">
              <a:rPr lang="de-DE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Titelmasterformat durch Klicken bearbeiten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Sechste Gliederungsebene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Siebte GliederungsebeneTextmasterformate durch Klicken bearbeiten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de-D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Zweite Ebene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Dritte Ebene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Vierte Ebene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Fünfte Ebene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01.02.17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30DC7B6-34F8-490A-9F04-369B7BB5E22C}" type="slidenum">
              <a:rPr lang="de-DE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01.02.17</a:t>
            </a:r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899259-392A-4950-B84D-3D3854B24848}" type="slidenum">
              <a:rPr lang="de-DE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 des Titeltextes durch Klicken bearbeiten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s://de.wikipedia.org/wiki/Adsorption" TargetMode="External"/><Relationship Id="rId12" Type="http://schemas.openxmlformats.org/officeDocument/2006/relationships/hyperlink" Target="http://f1.blick.ch/img/incoming/origs1936107/7945566141-w644-h429/Angela-Merkel-Deutschland-Griechenland-Viertelfinal-EM-Euro-2012-.jpg" TargetMode="External"/><Relationship Id="rId13" Type="http://schemas.openxmlformats.org/officeDocument/2006/relationships/hyperlink" Target="http://www.chemie.de/lexikon/Ester.html" TargetMode="External"/><Relationship Id="rId14" Type="http://schemas.openxmlformats.org/officeDocument/2006/relationships/hyperlink" Target="http://hw.grehoen-design.de/pages/chemie/chemie-12/aufgaben-massenwirkungsgesetz.php" TargetMode="External"/><Relationship Id="rId15" Type="http://schemas.openxmlformats.org/officeDocument/2006/relationships/hyperlink" Target="http://www.chemie.de/lexikon/Massenwirkungsgesetz.html" TargetMode="Externa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druckprozess.com/wp-content/uploads/2013/12/Fotolia_52952387_Subscription_Monthly_XXL-720x340.jpg" TargetMode="External"/><Relationship Id="rId3" Type="http://schemas.openxmlformats.org/officeDocument/2006/relationships/hyperlink" Target="http://klimastrukturen.ch/typo3temp/pics/waage_01_de5e157a57.jpg" TargetMode="External"/><Relationship Id="rId4" Type="http://schemas.openxmlformats.org/officeDocument/2006/relationships/hyperlink" Target="https://mixingundmastering.files.wordpress.com/2013/03/www-internet.jpg" TargetMode="External"/><Relationship Id="rId5" Type="http://schemas.openxmlformats.org/officeDocument/2006/relationships/hyperlink" Target="http://www.me-mo-tec.de/content/media/625_Fragen_Sie_540x350.jpg" TargetMode="External"/><Relationship Id="rId6" Type="http://schemas.openxmlformats.org/officeDocument/2006/relationships/hyperlink" Target="https://de.wikipedia.org/wiki/Gleichgewichtspfeil" TargetMode="External"/><Relationship Id="rId7" Type="http://schemas.openxmlformats.org/officeDocument/2006/relationships/hyperlink" Target="http://www.danielaszasz.com/wp-content/uploads/2015/10/Ursache-Wirkung.jpe" TargetMode="External"/><Relationship Id="rId8" Type="http://schemas.openxmlformats.org/officeDocument/2006/relationships/hyperlink" Target="https://media.giphy.com/media/lXiRIjeXsU0EPq76g/giphy.gif" TargetMode="External"/><Relationship Id="rId9" Type="http://schemas.openxmlformats.org/officeDocument/2006/relationships/hyperlink" Target="https://www.fillthefunnel.com/wp-content/uploads/2014/08/Fotolia_44178028_XS.jpg" TargetMode="External"/><Relationship Id="rId10" Type="http://schemas.openxmlformats.org/officeDocument/2006/relationships/hyperlink" Target="https://de.wikipedia.org/wiki/Dissoziation_(Chemie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243360" cy="685764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2483640" y="0"/>
            <a:ext cx="705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Massenwirkungsgesetz &amp; Chemisches Gleichgewicht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251640" y="126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1.2 Erläutern Sie die für die Ammoniaksynthese theoretisch günstigsten Reaktionsbedingungen (M2) mit Hilfe Ihrer Kenntnisse über chemische Gleichgewichte.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2483640" y="332640"/>
            <a:ext cx="5904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Aufgabe 1.2 (</a:t>
            </a: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Abitur-Aufgabe)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395640" y="2853000"/>
            <a:ext cx="813672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-V(Edukte) &gt; V(Produkte) , d.h. Druckerhöhung führt zu Verschiebung des Gleichgewichts auf Seite des Produktes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-Exotherme Reaktion, d.h. Temperaturerhöhung führt zu Verschiebung des Gleichgewichts auf Seite der Edukte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Schlussfolgerung nach Le 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Chatelier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Ammoniaksynthese bei möglichst hohem Druck und niedriger Temperatur von statten laufen </a:t>
            </a:r>
            <a:r>
              <a:rPr lang="de-DE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lassen</a:t>
            </a:r>
          </a:p>
          <a:p>
            <a:pPr>
              <a:lnSpc>
                <a:spcPct val="100000"/>
              </a:lnSpc>
            </a:pP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Wegen der niedrigen Temperatur ist ein Katalysator erforderlich.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Picture 2"/>
          <p:cNvPicPr/>
          <p:nvPr/>
        </p:nvPicPr>
        <p:blipFill>
          <a:blip r:embed="rId2"/>
          <a:stretch/>
        </p:blipFill>
        <p:spPr>
          <a:xfrm>
            <a:off x="5580000" y="4797000"/>
            <a:ext cx="2699280" cy="187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12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1">
                                            <p:txEl>
                                              <p:pRg st="112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12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5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1">
                                            <p:txEl>
                                              <p:pRg st="15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1">
                                            <p:txEl>
                                              <p:pRg st="15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Aufgabe 1.3 (</a:t>
            </a:r>
            <a:r>
              <a:rPr lang="de-DE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Abitur-Aufgabe)
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Begründen Sie die in M2 genannten Reaktionsbedingungen (Temperatur und Druck) der technischen Ammoniaksynthese nach dem Haber-Bosch Verfahren. Bewerten Sie, ob eine Ammoniakanlage als 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umweltbelastend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einzustufen ist (M1,M2,M3,M4).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de-DE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It‘s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time </a:t>
            </a:r>
            <a:r>
              <a:rPr lang="de-DE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</a:t>
            </a:r>
            <a:r>
              <a:rPr lang="de-DE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Mind-Map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9" name="Picture 2"/>
          <p:cNvPicPr/>
          <p:nvPr/>
        </p:nvPicPr>
        <p:blipFill>
          <a:blip r:embed="rId2"/>
          <a:stretch/>
        </p:blipFill>
        <p:spPr>
          <a:xfrm>
            <a:off x="2627640" y="3789000"/>
            <a:ext cx="3809520" cy="285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32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232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8">
                                            <p:txEl>
                                              <p:pRg st="232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8">
                                            <p:txEl>
                                              <p:pRg st="232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Aufgabe 1.4 (</a:t>
            </a:r>
            <a:r>
              <a:rPr lang="de-DE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Abitur-Aufgabe)
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251640" y="1600200"/>
            <a:ext cx="8434800" cy="820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Beschreiben Sie den Ablauf der Katalyse am Beispiel der Ammoniaksynthese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de-DE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 erklären Sie den Einfluss des Katalysators auf die Synthesereaktion (M5)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95640" y="2853000"/>
            <a:ext cx="8136720" cy="420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-Katalysator und Reaktionsteilnehmer liegen in verschiedenen Phasen vor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-Adsorption (die Anreicherung von Stoffen aus Gasen oder Flüssigkeiten an der       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Oberfläche eines Festkörpers) und Dissoziation (der angeregten oder selbsttätig 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ablaufenden Vorgang der Teilung einer chemischen Verbindung in zwei oder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mehrere Moleküle, Atome oder Ionen) der Wasserstoff und Stickstoffmoleküle auf        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der Eisenoberfläche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Schrittweise Reaktion von Wasserstoff und Stickstoffatomen zu Ammoniakmolekülen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Ablösen der Ammoniakmoleküle von der Eisenoberfläche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Reaktionsgeschwindigkeit wird erhöht, da Aktivierungsenergie für den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entscheidenden 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Adsoptionschritt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erheblich niedriger ist als bei 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unkatalysierter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Reaktion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Katalysator hat keinen Einfluss auf die Gleichgewichtslage, da auch die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Geschwindigkeit der Rückreaktion zunimmt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5">
                                            <p:txEl>
                                              <p:pRg st="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5">
                                            <p:txEl>
                                              <p:pRg st="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3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55">
                                            <p:txEl>
                                              <p:pRg st="73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5">
                                            <p:txEl>
                                              <p:pRg st="73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5">
                                            <p:txEl>
                                              <p:pRg st="73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59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55">
                                            <p:txEl>
                                              <p:pRg st="159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55">
                                            <p:txEl>
                                              <p:pRg st="159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55">
                                            <p:txEl>
                                              <p:pRg st="159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43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55">
                                            <p:txEl>
                                              <p:pRg st="243" end="3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55">
                                            <p:txEl>
                                              <p:pRg st="243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55">
                                            <p:txEl>
                                              <p:pRg st="243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19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55">
                                            <p:txEl>
                                              <p:pRg st="319" end="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5">
                                            <p:txEl>
                                              <p:pRg st="319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55">
                                            <p:txEl>
                                              <p:pRg st="319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09" end="4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55">
                                            <p:txEl>
                                              <p:pRg st="409" end="4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55">
                                            <p:txEl>
                                              <p:pRg st="409" end="4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55">
                                            <p:txEl>
                                              <p:pRg st="409" end="4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31" end="5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155">
                                            <p:txEl>
                                              <p:pRg st="431" end="5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55">
                                            <p:txEl>
                                              <p:pRg st="431" end="5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55">
                                            <p:txEl>
                                              <p:pRg st="431" end="5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11" end="5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155">
                                            <p:txEl>
                                              <p:pRg st="511" end="5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55">
                                            <p:txEl>
                                              <p:pRg st="511" end="5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55">
                                            <p:txEl>
                                              <p:pRg st="511" end="5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65" end="6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55">
                                            <p:txEl>
                                              <p:pRg st="565" end="6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55">
                                            <p:txEl>
                                              <p:pRg st="565" end="6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55">
                                            <p:txEl>
                                              <p:pRg st="565" end="6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35" end="7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1000"/>
                                        <p:tgtEl>
                                          <p:spTgt spid="155">
                                            <p:txEl>
                                              <p:pRg st="635" end="7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55">
                                            <p:txEl>
                                              <p:pRg st="635" end="7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55">
                                            <p:txEl>
                                              <p:pRg st="635" end="7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18" end="7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5" dur="1000"/>
                                        <p:tgtEl>
                                          <p:spTgt spid="155">
                                            <p:txEl>
                                              <p:pRg st="718" end="7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55">
                                            <p:txEl>
                                              <p:pRg st="718" end="7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55">
                                            <p:txEl>
                                              <p:pRg st="718" end="7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29" end="8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155">
                                            <p:txEl>
                                              <p:pRg st="729" end="8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55">
                                            <p:txEl>
                                              <p:pRg st="729" end="8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55">
                                            <p:txEl>
                                              <p:pRg st="729" end="8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02" end="8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7" dur="1000"/>
                                        <p:tgtEl>
                                          <p:spTgt spid="155">
                                            <p:txEl>
                                              <p:pRg st="802" end="8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55">
                                            <p:txEl>
                                              <p:pRg st="802" end="8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55">
                                            <p:txEl>
                                              <p:pRg st="802" end="8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67640" y="332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Gibt es noch Fragen?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1" name="Picture 2"/>
          <p:cNvPicPr/>
          <p:nvPr/>
        </p:nvPicPr>
        <p:blipFill>
          <a:blip r:embed="rId2"/>
          <a:stretch/>
        </p:blipFill>
        <p:spPr>
          <a:xfrm>
            <a:off x="1979640" y="2133000"/>
            <a:ext cx="5143320" cy="412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Quellen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http://druckprozess.com/wp-content/uploads/2013/12/Fotolia_52952387_Subscription_Monthly_XXL-720x340.jpg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http://klimastrukturen.ch/typo3temp/pics/waage_01_de5e157a57.jpg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https://mixingundmastering.files.wordpress.com/2013/03/www-internet.jpg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5"/>
              </a:rPr>
              <a:t>http://www.me-mo-tec.de/content/media/625_Fragen_Sie_540x350.jpg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6"/>
              </a:rPr>
              <a:t>https://de.wikipedia.org/wiki/Gleichgewichtspfeil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7"/>
              </a:rPr>
              <a:t>http://www.danielaszasz.com/wp-content/uploads/2015/10/Ursache-Wirkung.jpe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8"/>
              </a:rPr>
              <a:t>https://media.giphy.com/media/lXiRIjeXsU0EPq76g/giphy.gif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9"/>
              </a:rPr>
              <a:t>https://www.fillthefunnel.com/wp-content/uploads/2014/08/Fotolia_44178028_XS.jpg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0"/>
              </a:rPr>
              <a:t>https://de.wikipedia.org/wiki/Dissoziation_(Chemie)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1"/>
              </a:rPr>
              <a:t>https://de.wikipedia.org/wiki/Adsorption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6"/>
              </a:rPr>
              <a:t>https://de.wikipedia.org/wiki/Gleichgewichtspfeil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2"/>
              </a:rPr>
              <a:t>http://f1.blick.ch/img/incoming/origs1936107/7945566141-w644-h429/Angela-Merkel-Deutschland-Griechenland-Viertelfinal-EM-Euro-2012-.jpg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3"/>
              </a:rPr>
              <a:t>http://www.chemie.de/lexikon/Ester.html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4"/>
              </a:rPr>
              <a:t>http://hw.grehoen-design.de/pages/chemie/chemie-12/aufgaben-massenwirkungsgesetz.php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5"/>
              </a:rPr>
              <a:t>http://www.chemie.de/lexikon/Massenwirkungsgesetz.html</a:t>
            </a: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4" name="Picture 2"/>
          <p:cNvPicPr/>
          <p:nvPr/>
        </p:nvPicPr>
        <p:blipFill>
          <a:blip r:embed="rId16"/>
          <a:stretch/>
        </p:blipFill>
        <p:spPr>
          <a:xfrm>
            <a:off x="7164360" y="0"/>
            <a:ext cx="1777680" cy="177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Gliederung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0" name="Picture 2"/>
          <p:cNvPicPr/>
          <p:nvPr/>
        </p:nvPicPr>
        <p:blipFill>
          <a:blip r:embed="rId2"/>
          <a:stretch/>
        </p:blipFill>
        <p:spPr>
          <a:xfrm>
            <a:off x="6147720" y="0"/>
            <a:ext cx="2995920" cy="1628280"/>
          </a:xfrm>
          <a:prstGeom prst="rect">
            <a:avLst/>
          </a:prstGeom>
          <a:ln>
            <a:noFill/>
          </a:ln>
        </p:spPr>
      </p:pic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 ist das Massenwirkungsgesetz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Berechnung des </a:t>
            </a:r>
            <a:r>
              <a:rPr lang="de-DE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MWG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 ist ein Chemisches Gleichgewicht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Berechnung des CG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Aufgaben</a:t>
            </a:r>
          </a:p>
          <a:p>
            <a:pPr>
              <a:lnSpc>
                <a:spcPct val="100000"/>
              </a:lnSpc>
            </a:pP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2" name="Picture 4"/>
          <p:cNvPicPr/>
          <p:nvPr/>
        </p:nvPicPr>
        <p:blipFill>
          <a:blip r:embed="rId3"/>
          <a:stretch/>
        </p:blipFill>
        <p:spPr>
          <a:xfrm>
            <a:off x="0" y="0"/>
            <a:ext cx="1904760" cy="1428480"/>
          </a:xfrm>
          <a:prstGeom prst="rect">
            <a:avLst/>
          </a:prstGeom>
          <a:ln>
            <a:noFill/>
          </a:ln>
        </p:spPr>
      </p:pic>
      <p:pic>
        <p:nvPicPr>
          <p:cNvPr id="123" name="Picture 6"/>
          <p:cNvPicPr/>
          <p:nvPr/>
        </p:nvPicPr>
        <p:blipFill>
          <a:blip r:embed="rId4"/>
          <a:stretch/>
        </p:blipFill>
        <p:spPr>
          <a:xfrm>
            <a:off x="3060000" y="4149000"/>
            <a:ext cx="3600000" cy="249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Das Massenwirkungsgesetz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1259640" y="1340640"/>
            <a:ext cx="6603120" cy="5517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676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Rechenbeispiel für </a:t>
            </a:r>
            <a:r>
              <a:rPr lang="de-DE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das MWG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7" name="Picture 3"/>
          <p:cNvPicPr/>
          <p:nvPr/>
        </p:nvPicPr>
        <p:blipFill>
          <a:blip r:embed="rId2"/>
          <a:stretch/>
        </p:blipFill>
        <p:spPr>
          <a:xfrm>
            <a:off x="251640" y="4149000"/>
            <a:ext cx="2637000" cy="959760"/>
          </a:xfrm>
          <a:prstGeom prst="rect">
            <a:avLst/>
          </a:prstGeom>
          <a:ln w="9360"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323640" y="1556640"/>
            <a:ext cx="83527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Bei der Reaktion von 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Propanol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mit Propansäure entsteht der entsprechende Ester und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Wasser. </a:t>
            </a:r>
            <a:endParaRPr lang="de-DE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18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Aufgabe</a:t>
            </a:r>
            <a:r>
              <a:rPr lang="de-DE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Wie groß ist die Gleichgewichtskonstante 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Kc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wenn sich im Gleichgewicht ein 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Konzentrationsverhältnis von 0,3 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/l Ester, 0,3 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/l Wasser sowie 0,55 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/l 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Propanol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und 0,2 </a:t>
            </a:r>
            <a:r>
              <a:rPr lang="de-D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</a:t>
            </a:r>
            <a:r>
              <a:rPr lang="de-D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/l Propansäure einstellt?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3564000" y="4437000"/>
            <a:ext cx="1151640" cy="5036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30" name="CustomShape 4"/>
          <p:cNvSpPr/>
          <p:nvPr/>
        </p:nvSpPr>
        <p:spPr>
          <a:xfrm>
            <a:off x="5076000" y="5229360"/>
            <a:ext cx="4248000" cy="95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r>
              <a:rPr lang="de-DE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 1,22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</a:t>
            </a: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&gt; 1 </a:t>
            </a: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mehr Produkte 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5"/>
          <p:cNvPicPr/>
          <p:nvPr/>
        </p:nvPicPr>
        <p:blipFill>
          <a:blip r:embed="rId3"/>
          <a:stretch/>
        </p:blipFill>
        <p:spPr>
          <a:xfrm>
            <a:off x="251640" y="5517360"/>
            <a:ext cx="2165040" cy="868680"/>
          </a:xfrm>
          <a:prstGeom prst="rect">
            <a:avLst/>
          </a:prstGeom>
          <a:ln w="9360">
            <a:noFill/>
          </a:ln>
        </p:spPr>
      </p:pic>
      <p:pic>
        <p:nvPicPr>
          <p:cNvPr id="132" name="Picture 6"/>
          <p:cNvPicPr/>
          <p:nvPr/>
        </p:nvPicPr>
        <p:blipFill>
          <a:blip r:embed="rId4"/>
          <a:stretch/>
        </p:blipFill>
        <p:spPr>
          <a:xfrm>
            <a:off x="5004000" y="4005000"/>
            <a:ext cx="3376080" cy="1000800"/>
          </a:xfrm>
          <a:prstGeom prst="rect">
            <a:avLst/>
          </a:prstGeom>
          <a:ln w="9360"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323640" y="3397794"/>
            <a:ext cx="791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Hinweis:</a:t>
            </a:r>
            <a:r>
              <a:rPr lang="de-DE" dirty="0" smtClean="0"/>
              <a:t>  Die im Folgenden angegebene Lösung bezieht sich auf die Rückreaktion, die Hydrolyse des Esters.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30">
                                            <p:txEl>
                                              <p:p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30">
                                            <p:txEl>
                                              <p:p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27880"/>
            <a:ext cx="8229240" cy="1236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Chemisches Gleichgewicht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4" name="Grafik 2"/>
          <p:cNvPicPr/>
          <p:nvPr/>
        </p:nvPicPr>
        <p:blipFill>
          <a:blip r:embed="rId2"/>
          <a:stretch/>
        </p:blipFill>
        <p:spPr>
          <a:xfrm>
            <a:off x="272520" y="1441800"/>
            <a:ext cx="3057840" cy="1693080"/>
          </a:xfrm>
          <a:prstGeom prst="rect">
            <a:avLst/>
          </a:prstGeom>
          <a:ln>
            <a:noFill/>
          </a:ln>
        </p:spPr>
      </p:pic>
      <p:pic>
        <p:nvPicPr>
          <p:cNvPr id="135" name="Grafik 3"/>
          <p:cNvPicPr/>
          <p:nvPr/>
        </p:nvPicPr>
        <p:blipFill>
          <a:blip r:embed="rId3"/>
          <a:stretch/>
        </p:blipFill>
        <p:spPr>
          <a:xfrm>
            <a:off x="5420880" y="1257480"/>
            <a:ext cx="2647800" cy="3183840"/>
          </a:xfrm>
          <a:prstGeom prst="rect">
            <a:avLst/>
          </a:prstGeom>
          <a:ln>
            <a:noFill/>
          </a:ln>
        </p:spPr>
      </p:pic>
      <p:pic>
        <p:nvPicPr>
          <p:cNvPr id="136" name="Grafik 4"/>
          <p:cNvPicPr/>
          <p:nvPr/>
        </p:nvPicPr>
        <p:blipFill>
          <a:blip r:embed="rId4"/>
          <a:stretch/>
        </p:blipFill>
        <p:spPr>
          <a:xfrm>
            <a:off x="259200" y="4245480"/>
            <a:ext cx="4181400" cy="2471760"/>
          </a:xfrm>
          <a:prstGeom prst="rect">
            <a:avLst/>
          </a:prstGeom>
          <a:ln>
            <a:noFill/>
          </a:ln>
        </p:spPr>
      </p:pic>
      <p:pic>
        <p:nvPicPr>
          <p:cNvPr id="137" name="Grafik 5"/>
          <p:cNvPicPr/>
          <p:nvPr/>
        </p:nvPicPr>
        <p:blipFill>
          <a:blip r:embed="rId5"/>
          <a:stretch/>
        </p:blipFill>
        <p:spPr>
          <a:xfrm>
            <a:off x="4963680" y="4640760"/>
            <a:ext cx="3455280" cy="202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Chemisches/Dynamisches Gleichgewicht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Nur in reversiblen Reaktionen ( Hin-und Rückreaktion, verlaufen ungehemmt und gleich schnell)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Wird </a:t>
            </a:r>
            <a:r>
              <a:rPr lang="de-D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nach dem </a:t>
            </a:r>
            <a:r>
              <a:rPr lang="de-DE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Prinzip </a:t>
            </a: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von Le </a:t>
            </a:r>
            <a:r>
              <a:rPr lang="de-DE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Chatelier</a:t>
            </a:r>
            <a:r>
              <a:rPr lang="de-DE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r>
              <a:rPr lang="de-D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beeinflusst 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durch: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Konzentrationsänderung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Temperaturänderung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Druckänderung( </a:t>
            </a:r>
            <a:r>
              <a:rPr lang="de-DE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bei </a:t>
            </a:r>
            <a:r>
              <a:rPr lang="de-D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Gasreaktionen</a:t>
            </a:r>
            <a:r>
              <a:rPr lang="de-D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)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Achtung bei </a:t>
            </a:r>
            <a:r>
              <a:rPr lang="de-D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Katalysatoren: Sie haben </a:t>
            </a:r>
            <a:r>
              <a:rPr lang="de-DE" sz="2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keinen</a:t>
            </a:r>
            <a:r>
              <a:rPr lang="de-DE" sz="20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de-DE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Einfluss auf die Lage des Gleichgewichts, sie beeinflussen nur die Geschwindigkeit, mit der sich das Gleichgewicht einstellt.</a:t>
            </a:r>
            <a:endParaRPr lang="de-D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9">
                                            <p:txEl>
                                              <p:pRg st="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9">
                                            <p:txEl>
                                              <p:p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9">
                                            <p:txEl>
                                              <p:p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95640" y="476640"/>
            <a:ext cx="8568720" cy="13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Aufgabe:</a:t>
            </a:r>
          </a:p>
          <a:p>
            <a:pPr>
              <a:lnSpc>
                <a:spcPct val="100000"/>
              </a:lnSpc>
            </a:pP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Stickstoff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lang="de-DE" sz="2000" b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und Wasserstoff H</a:t>
            </a:r>
            <a:r>
              <a:rPr lang="de-DE" sz="2000" b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reagieren zu Ammoniak 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NH</a:t>
            </a:r>
            <a:r>
              <a:rPr lang="de-DE" sz="20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lang="de-DE" sz="20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+ 3 H</a:t>
            </a:r>
            <a:r>
              <a:rPr lang="de-DE" sz="2000" b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⇌ 2NH</a:t>
            </a:r>
            <a:r>
              <a:rPr lang="de-DE" sz="2000" b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Formuliere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das Massenwirkungsgesetz für diese 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Reaktion.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1187640" y="3213000"/>
            <a:ext cx="3041640" cy="1399320"/>
          </a:xfrm>
          <a:prstGeom prst="rect">
            <a:avLst/>
          </a:prstGeom>
          <a:ln w="9360"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2609636" y="2956065"/>
            <a:ext cx="626723" cy="36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39739" y="4818580"/>
            <a:ext cx="703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Hinweis zur richtigen Symbolschreibweise: c</a:t>
            </a:r>
            <a:r>
              <a:rPr lang="de-DE" baseline="30000" dirty="0" smtClean="0"/>
              <a:t>2</a:t>
            </a:r>
            <a:r>
              <a:rPr lang="de-DE" dirty="0" smtClean="0"/>
              <a:t>(NH</a:t>
            </a:r>
            <a:r>
              <a:rPr lang="de-DE" baseline="-25000" dirty="0" smtClean="0"/>
              <a:t>3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67639" y="332640"/>
            <a:ext cx="8460603" cy="230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Aufgabe:</a:t>
            </a:r>
          </a:p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Stickstoff N</a:t>
            </a:r>
            <a:r>
              <a:rPr lang="de-DE" sz="2000" b="1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und Wasserstoff H</a:t>
            </a:r>
            <a:r>
              <a:rPr lang="de-DE" sz="2000" b="1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reagieren zu Ammoniak NH</a:t>
            </a:r>
            <a:r>
              <a:rPr lang="de-DE" sz="2000" b="1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lang="de-DE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lang="de-DE" sz="2000" b="1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+ 3 H</a:t>
            </a:r>
            <a:r>
              <a:rPr lang="de-DE" sz="2000" b="1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⇌ 2NH</a:t>
            </a:r>
            <a:r>
              <a:rPr lang="de-DE" sz="2000" b="1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 Ein Kolben mit einem Volumen 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 = 1 Liter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wurde mit 0,24 </a:t>
            </a:r>
            <a:r>
              <a:rPr lang="de-DE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Stickstoff und 0,32 </a:t>
            </a:r>
            <a:r>
              <a:rPr lang="de-DE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Wasserstoff gefüllt.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Nach einiger Zeit sind 0,08 </a:t>
            </a:r>
            <a:r>
              <a:rPr lang="de-DE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Ammoniak entstanden. Berechne die Gleichgewichtskonstante K.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1"/>
          <p:cNvPicPr/>
          <p:nvPr/>
        </p:nvPicPr>
        <p:blipFill>
          <a:blip r:embed="rId2"/>
          <a:stretch/>
        </p:blipFill>
        <p:spPr>
          <a:xfrm>
            <a:off x="1259640" y="3285000"/>
            <a:ext cx="6692040" cy="1000080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6228360" y="2997000"/>
            <a:ext cx="18720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46" name="Picture 3"/>
          <p:cNvPicPr/>
          <p:nvPr/>
        </p:nvPicPr>
        <p:blipFill>
          <a:blip r:embed="rId3"/>
          <a:stretch/>
        </p:blipFill>
        <p:spPr>
          <a:xfrm>
            <a:off x="2304000" y="4680360"/>
            <a:ext cx="3364200" cy="1151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rafik 1"/>
          <p:cNvPicPr/>
          <p:nvPr/>
        </p:nvPicPr>
        <p:blipFill rotWithShape="1">
          <a:blip r:embed="rId2"/>
          <a:srcRect l="55838" t="5000" b="15004"/>
          <a:stretch/>
        </p:blipFill>
        <p:spPr>
          <a:xfrm rot="16161000">
            <a:off x="3716185" y="298473"/>
            <a:ext cx="1783373" cy="638892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395640" y="332640"/>
            <a:ext cx="8481232" cy="200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Aufgabe:</a:t>
            </a:r>
          </a:p>
          <a:p>
            <a:pPr>
              <a:lnSpc>
                <a:spcPct val="100000"/>
              </a:lnSpc>
            </a:pP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Stickstoff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lang="de-DE" sz="2000" b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und Wasserstoff H</a:t>
            </a:r>
            <a:r>
              <a:rPr lang="de-DE" sz="2000" b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reagieren zu Ammoniak 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NH</a:t>
            </a:r>
            <a:r>
              <a:rPr lang="de-DE" sz="20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lang="de-DE" sz="2000" b="1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+ 3 H</a:t>
            </a:r>
            <a:r>
              <a:rPr lang="de-DE" sz="2000" b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⇌ 2NH</a:t>
            </a:r>
            <a:r>
              <a:rPr lang="de-DE" sz="2000" b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Ein Kolben mit einem Volumen 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 = 1 Liter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wurde mit 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</a:t>
            </a:r>
            <a:r>
              <a:rPr lang="de-DE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</a:t>
            </a:r>
            <a:r>
              <a:rPr lang="de-DE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Stickstoff und </a:t>
            </a:r>
            <a:r>
              <a:rPr lang="de-DE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</a:t>
            </a:r>
            <a:r>
              <a:rPr lang="de-DE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</a:t>
            </a:r>
            <a:r>
              <a:rPr lang="de-DE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Wasserstoff </a:t>
            </a:r>
            <a:r>
              <a:rPr lang="de-DE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gefüllt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Wie viel </a:t>
            </a:r>
            <a:r>
              <a:rPr lang="de-DE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 </a:t>
            </a:r>
            <a:r>
              <a:rPr lang="de-DE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Ammoniak werden </a:t>
            </a:r>
            <a:r>
              <a:rPr lang="de-DE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daraus gebildet?</a:t>
            </a:r>
            <a:endParaRPr lang="de-D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38409" y="3082247"/>
            <a:ext cx="50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41527" y="4937985"/>
            <a:ext cx="85588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Hinweis:</a:t>
            </a:r>
            <a:r>
              <a:rPr lang="de-DE" dirty="0" smtClean="0"/>
              <a:t> Dieser komplizierte Ausdruck lässt sich einfach mit Hilfe des GTR lösen.</a:t>
            </a:r>
          </a:p>
          <a:p>
            <a:r>
              <a:rPr lang="de-DE" dirty="0" smtClean="0"/>
              <a:t>Zuerst so umstellen, dass sich eine Polynomfunktion ergibt, deren Nullstellen sich</a:t>
            </a:r>
          </a:p>
          <a:p>
            <a:r>
              <a:rPr lang="de-DE" dirty="0" smtClean="0"/>
              <a:t>dann über das GRAPH-Menü bestimmen lassen.</a:t>
            </a:r>
          </a:p>
          <a:p>
            <a:r>
              <a:rPr lang="de-DE" dirty="0" smtClean="0"/>
              <a:t>4*(2-x)*(4-3x)</a:t>
            </a:r>
            <a:r>
              <a:rPr lang="de-DE" baseline="30000" dirty="0" smtClean="0"/>
              <a:t>3</a:t>
            </a:r>
            <a:r>
              <a:rPr lang="de-DE" dirty="0" smtClean="0"/>
              <a:t> – 2x</a:t>
            </a:r>
            <a:r>
              <a:rPr lang="de-DE" baseline="30000" dirty="0" smtClean="0"/>
              <a:t>2</a:t>
            </a:r>
            <a:r>
              <a:rPr lang="de-DE" dirty="0" smtClean="0"/>
              <a:t> = 0 -&gt; x =1 und (x = 2,246: mathematische Lösung, aber</a:t>
            </a:r>
          </a:p>
          <a:p>
            <a:r>
              <a:rPr lang="de-DE" dirty="0" smtClean="0"/>
              <a:t>im Anwendungszusammenhang nicht sinnvoll.)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600</Words>
  <Application>Microsoft Macintosh PowerPoint</Application>
  <PresentationFormat>Bildschirmpräsentation (4:3)</PresentationFormat>
  <Paragraphs>91</Paragraphs>
  <Slides>14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5" baseType="lpstr">
      <vt:lpstr>Calibri</vt:lpstr>
      <vt:lpstr>DejaVu Sans</vt:lpstr>
      <vt:lpstr>Microsoft YaHei</vt:lpstr>
      <vt:lpstr>StarSymbol</vt:lpstr>
      <vt:lpstr>Symbol</vt:lpstr>
      <vt:lpstr>Times New Roman</vt:lpstr>
      <vt:lpstr>Wingdings</vt:lpstr>
      <vt:lpstr>Arial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Massenwirkungsgesetz &amp; Chemisches Gleichgewicht</dc:title>
  <dc:subject/>
  <dc:creator>Frederick</dc:creator>
  <dc:description/>
  <cp:lastModifiedBy>Winfried Zemann</cp:lastModifiedBy>
  <cp:revision>21</cp:revision>
  <dcterms:created xsi:type="dcterms:W3CDTF">2017-01-31T16:10:12Z</dcterms:created>
  <dcterms:modified xsi:type="dcterms:W3CDTF">2017-02-03T16:19:47Z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true</vt:bool>
  </property>
  <property fmtid="{D5CDD505-2E9C-101B-9397-08002B2CF9AE}" pid="5" name="LinksUpToDate">
    <vt:bool>true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true</vt:bool>
  </property>
  <property fmtid="{D5CDD505-2E9C-101B-9397-08002B2CF9AE}" pid="10" name="ShareDoc">
    <vt:bool>true</vt:bool>
  </property>
  <property fmtid="{D5CDD505-2E9C-101B-9397-08002B2CF9AE}" pid="11" name="Slides">
    <vt:i4>14</vt:i4>
  </property>
</Properties>
</file>