
<file path=[Content_Types].xml><?xml version="1.0" encoding="utf-8"?>
<Types xmlns="http://schemas.openxmlformats.org/package/2006/content-types">
  <Default Extension="xml" ContentType="application/xml"/>
  <Default Extension="jpeg" ContentType="image/jpeg"/>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1"/>
  </p:sldMasterIdLst>
  <p:sldIdLst>
    <p:sldId id="256" r:id="rId2"/>
    <p:sldId id="257" r:id="rId3"/>
    <p:sldId id="258" r:id="rId4"/>
    <p:sldId id="267" r:id="rId5"/>
    <p:sldId id="259" r:id="rId6"/>
    <p:sldId id="260" r:id="rId7"/>
    <p:sldId id="265" r:id="rId8"/>
    <p:sldId id="261" r:id="rId9"/>
    <p:sldId id="266" r:id="rId10"/>
    <p:sldId id="262" r:id="rId11"/>
    <p:sldId id="263"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4660"/>
  </p:normalViewPr>
  <p:slideViewPr>
    <p:cSldViewPr snapToGrid="0">
      <p:cViewPr varScale="1">
        <p:scale>
          <a:sx n="131" d="100"/>
          <a:sy n="131" d="100"/>
        </p:scale>
        <p:origin x="41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3.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3.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2.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2.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de-DE" smtClean="0"/>
              <a:t>Titelmasterformat durch Klicken bearbeiten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2/25/17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2/25/17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2/25/17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2/25/17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de-DE" smtClean="0"/>
              <a:t>Titelmasterformat durch Klicken bearbeiten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2/25/17</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2/25/17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2/25/17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2/25/17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2/25/17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de-DE" smtClean="0"/>
              <a:t>Titelmasterformat durch Klicken bearbeiten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DA16AA21-1863-4931-97CB-99D0A168701B}" type="datetimeFigureOut">
              <a:rPr lang="en-US" dirty="0"/>
              <a:t>2/25/17</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3772C379-9A7C-4C87-A116-CBE9F58B04C5}" type="datetimeFigureOut">
              <a:rPr lang="en-US" dirty="0"/>
              <a:t>2/25/17</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png"/><Relationship Id="rId14" Type="http://schemas.microsoft.com/office/2007/relationships/hdphoto" Target="../media/hdphoto1.wdp"/><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2/25/17</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abiweb.de/anorganische-chemie/donator/saeure-base/titrationsverfahren.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err="1" smtClean="0"/>
              <a:t>Brönsted</a:t>
            </a:r>
            <a:r>
              <a:rPr lang="de-DE" dirty="0" smtClean="0"/>
              <a:t>-Theorie</a:t>
            </a:r>
            <a:endParaRPr lang="de-DE" dirty="0"/>
          </a:p>
        </p:txBody>
      </p:sp>
      <p:sp>
        <p:nvSpPr>
          <p:cNvPr id="3" name="Untertitel 2"/>
          <p:cNvSpPr>
            <a:spLocks noGrp="1"/>
          </p:cNvSpPr>
          <p:nvPr>
            <p:ph type="subTitle" idx="1"/>
          </p:nvPr>
        </p:nvSpPr>
        <p:spPr/>
        <p:txBody>
          <a:bodyPr/>
          <a:lstStyle/>
          <a:p>
            <a:r>
              <a:rPr lang="de-DE" dirty="0" smtClean="0"/>
              <a:t>Chiara, Maximilian, Mareike </a:t>
            </a:r>
          </a:p>
          <a:p>
            <a:endParaRPr lang="de-DE" dirty="0"/>
          </a:p>
        </p:txBody>
      </p:sp>
    </p:spTree>
    <p:extLst>
      <p:ext uri="{BB962C8B-B14F-4D97-AF65-F5344CB8AC3E}">
        <p14:creationId xmlns:p14="http://schemas.microsoft.com/office/powerpoint/2010/main" val="13874609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Beispiel 2</a:t>
            </a:r>
            <a:endParaRPr lang="de-DE" dirty="0"/>
          </a:p>
        </p:txBody>
      </p:sp>
      <p:sp>
        <p:nvSpPr>
          <p:cNvPr id="3" name="Inhaltsplatzhalter 2"/>
          <p:cNvSpPr>
            <a:spLocks noGrp="1"/>
          </p:cNvSpPr>
          <p:nvPr>
            <p:ph idx="1"/>
          </p:nvPr>
        </p:nvSpPr>
        <p:spPr/>
        <p:txBody>
          <a:bodyPr/>
          <a:lstStyle/>
          <a:p>
            <a:r>
              <a:rPr lang="de-DE" dirty="0"/>
              <a:t>1.2 </a:t>
            </a:r>
            <a:endParaRPr lang="de-DE" dirty="0" smtClean="0"/>
          </a:p>
          <a:p>
            <a:pPr lvl="1"/>
            <a:r>
              <a:rPr lang="de-DE" dirty="0" smtClean="0"/>
              <a:t>Beim </a:t>
            </a:r>
            <a:r>
              <a:rPr lang="de-DE" dirty="0"/>
              <a:t>Verzehr von sauren Lebensmitteln, wie zum Beispiel Obst werden schwache Säuren in Kontakt mit den Zähnen gebracht. Diese Säuren können, den Zahnschmelz angreifen und so zu Schädigungen der Zähne führen. Auch die Stoffwechselprodukte von Bakterien im Mundraum können sauer sein und entstehen verstärkt, wenn zuckerhaltige Lebensmittel </a:t>
            </a:r>
            <a:r>
              <a:rPr lang="de-DE" dirty="0" err="1"/>
              <a:t>konusmiert</a:t>
            </a:r>
            <a:r>
              <a:rPr lang="de-DE" dirty="0"/>
              <a:t> werden (Diese dienen auch den Bakterien im Mund als Nahrung</a:t>
            </a:r>
            <a:r>
              <a:rPr lang="de-DE" dirty="0" smtClean="0"/>
              <a:t>). </a:t>
            </a:r>
          </a:p>
          <a:p>
            <a:pPr lvl="1"/>
            <a:r>
              <a:rPr lang="de-DE" dirty="0" smtClean="0"/>
              <a:t>Das </a:t>
            </a:r>
            <a:r>
              <a:rPr lang="de-DE" dirty="0"/>
              <a:t>Puffersystem des Speichels, der </a:t>
            </a:r>
            <a:r>
              <a:rPr lang="de-DE" dirty="0" err="1"/>
              <a:t>Kohlensäurehydrogencarbonatpuffer</a:t>
            </a:r>
            <a:r>
              <a:rPr lang="de-DE" dirty="0"/>
              <a:t>, kann diese schwachen Säuren </a:t>
            </a:r>
            <a:r>
              <a:rPr lang="de-DE" dirty="0" err="1"/>
              <a:t>abpuffern</a:t>
            </a:r>
            <a:r>
              <a:rPr lang="de-DE" dirty="0"/>
              <a:t> und somit neutralisieren. Die </a:t>
            </a:r>
            <a:r>
              <a:rPr lang="de-DE" dirty="0" err="1"/>
              <a:t>Bicarbonationen</a:t>
            </a:r>
            <a:r>
              <a:rPr lang="de-DE" dirty="0"/>
              <a:t> reagieren mit den Protonen der Säuren zu Hydrogencarbonat. Die Schädigende Wirkung saurer Lebensmittel kann somit vermindert werden. Ist die Pufferkapazität des </a:t>
            </a:r>
            <a:r>
              <a:rPr lang="de-DE" dirty="0" err="1"/>
              <a:t>Speiches</a:t>
            </a:r>
            <a:r>
              <a:rPr lang="de-DE" dirty="0"/>
              <a:t> aufgebraucht, so führt weitere Zufuhr saurer Nahrung jedoch zu Schädigungen der Zähne.</a:t>
            </a:r>
          </a:p>
          <a:p>
            <a:endParaRPr lang="de-DE" dirty="0"/>
          </a:p>
          <a:p>
            <a:endParaRPr lang="de-DE" dirty="0"/>
          </a:p>
        </p:txBody>
      </p:sp>
    </p:spTree>
    <p:extLst>
      <p:ext uri="{BB962C8B-B14F-4D97-AF65-F5344CB8AC3E}">
        <p14:creationId xmlns:p14="http://schemas.microsoft.com/office/powerpoint/2010/main" val="20476918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quellen</a:t>
            </a:r>
            <a:endParaRPr lang="de-DE" dirty="0"/>
          </a:p>
        </p:txBody>
      </p:sp>
      <p:sp>
        <p:nvSpPr>
          <p:cNvPr id="3" name="Inhaltsplatzhalter 2"/>
          <p:cNvSpPr>
            <a:spLocks noGrp="1"/>
          </p:cNvSpPr>
          <p:nvPr>
            <p:ph idx="1"/>
          </p:nvPr>
        </p:nvSpPr>
        <p:spPr/>
        <p:txBody>
          <a:bodyPr/>
          <a:lstStyle/>
          <a:p>
            <a:pPr marL="0" indent="0">
              <a:buNone/>
            </a:pPr>
            <a:r>
              <a:rPr lang="de-DE" dirty="0"/>
              <a:t>Eigene Aufzeichnungen </a:t>
            </a:r>
          </a:p>
          <a:p>
            <a:pPr marL="0" indent="0">
              <a:buNone/>
            </a:pPr>
            <a:r>
              <a:rPr lang="de-DE" dirty="0" smtClean="0">
                <a:hlinkClick r:id="rId2"/>
              </a:rPr>
              <a:t>https</a:t>
            </a:r>
            <a:r>
              <a:rPr lang="de-DE" dirty="0">
                <a:hlinkClick r:id="rId2"/>
              </a:rPr>
              <a:t>://</a:t>
            </a:r>
            <a:r>
              <a:rPr lang="de-DE" dirty="0" smtClean="0">
                <a:hlinkClick r:id="rId2"/>
              </a:rPr>
              <a:t>www.abiweb.de/anorganische-chemie/donator/saeure-base/titrationsverfahren.html</a:t>
            </a:r>
            <a:endParaRPr lang="de-DE" dirty="0" smtClean="0"/>
          </a:p>
        </p:txBody>
      </p:sp>
    </p:spTree>
    <p:extLst>
      <p:ext uri="{BB962C8B-B14F-4D97-AF65-F5344CB8AC3E}">
        <p14:creationId xmlns:p14="http://schemas.microsoft.com/office/powerpoint/2010/main" val="41333997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06062" y="141669"/>
            <a:ext cx="11835684" cy="6503830"/>
          </a:xfrm>
        </p:spPr>
        <p:txBody>
          <a:bodyPr>
            <a:normAutofit/>
          </a:bodyPr>
          <a:lstStyle/>
          <a:p>
            <a:pPr algn="ctr"/>
            <a:r>
              <a:rPr lang="de-DE" sz="8800" dirty="0" smtClean="0"/>
              <a:t>Danke für eure Aufmerksamkeit </a:t>
            </a:r>
            <a:endParaRPr lang="de-DE" sz="8800" dirty="0"/>
          </a:p>
        </p:txBody>
      </p:sp>
    </p:spTree>
    <p:extLst>
      <p:ext uri="{BB962C8B-B14F-4D97-AF65-F5344CB8AC3E}">
        <p14:creationId xmlns:p14="http://schemas.microsoft.com/office/powerpoint/2010/main" val="21747877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Gliederung</a:t>
            </a:r>
            <a:endParaRPr lang="de-DE" dirty="0"/>
          </a:p>
        </p:txBody>
      </p:sp>
      <p:sp>
        <p:nvSpPr>
          <p:cNvPr id="3" name="Inhaltsplatzhalter 2"/>
          <p:cNvSpPr>
            <a:spLocks noGrp="1"/>
          </p:cNvSpPr>
          <p:nvPr>
            <p:ph idx="1"/>
          </p:nvPr>
        </p:nvSpPr>
        <p:spPr/>
        <p:txBody>
          <a:bodyPr/>
          <a:lstStyle/>
          <a:p>
            <a:r>
              <a:rPr lang="de-DE" dirty="0" smtClean="0"/>
              <a:t>Einführung Titration</a:t>
            </a:r>
          </a:p>
          <a:p>
            <a:r>
              <a:rPr lang="de-DE" dirty="0" smtClean="0"/>
              <a:t>Charakteristische Titrationspunkte</a:t>
            </a:r>
          </a:p>
          <a:p>
            <a:r>
              <a:rPr lang="de-DE" dirty="0" smtClean="0"/>
              <a:t>Definition </a:t>
            </a:r>
            <a:r>
              <a:rPr lang="de-DE" dirty="0" err="1" smtClean="0"/>
              <a:t>Brönsted</a:t>
            </a:r>
            <a:r>
              <a:rPr lang="de-DE" dirty="0" smtClean="0"/>
              <a:t>-Theorie</a:t>
            </a:r>
          </a:p>
          <a:p>
            <a:r>
              <a:rPr lang="de-DE" dirty="0" smtClean="0"/>
              <a:t>Beispiel 1</a:t>
            </a:r>
          </a:p>
          <a:p>
            <a:r>
              <a:rPr lang="de-DE" dirty="0" smtClean="0"/>
              <a:t>Einführung Puffer</a:t>
            </a:r>
          </a:p>
          <a:p>
            <a:r>
              <a:rPr lang="de-DE" dirty="0" smtClean="0"/>
              <a:t>Definition </a:t>
            </a:r>
            <a:r>
              <a:rPr lang="de-DE" dirty="0" err="1" smtClean="0"/>
              <a:t>Hendersson</a:t>
            </a:r>
            <a:r>
              <a:rPr lang="de-DE" dirty="0" smtClean="0"/>
              <a:t>-</a:t>
            </a:r>
            <a:r>
              <a:rPr lang="de-DE" dirty="0" err="1" smtClean="0"/>
              <a:t>Hasselbalch</a:t>
            </a:r>
            <a:r>
              <a:rPr lang="de-DE" dirty="0" smtClean="0"/>
              <a:t>-Gleichung</a:t>
            </a:r>
          </a:p>
          <a:p>
            <a:r>
              <a:rPr lang="de-DE" dirty="0" smtClean="0"/>
              <a:t>Beispiel 2</a:t>
            </a:r>
            <a:endParaRPr lang="de-DE" dirty="0"/>
          </a:p>
          <a:p>
            <a:r>
              <a:rPr lang="de-DE" dirty="0" smtClean="0"/>
              <a:t>Quellen</a:t>
            </a:r>
          </a:p>
        </p:txBody>
      </p:sp>
    </p:spTree>
    <p:extLst>
      <p:ext uri="{BB962C8B-B14F-4D97-AF65-F5344CB8AC3E}">
        <p14:creationId xmlns:p14="http://schemas.microsoft.com/office/powerpoint/2010/main" val="3957182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Einführung Titration</a:t>
            </a:r>
            <a:endParaRPr lang="de-DE" dirty="0"/>
          </a:p>
        </p:txBody>
      </p:sp>
      <p:sp>
        <p:nvSpPr>
          <p:cNvPr id="3" name="Inhaltsplatzhalter 2"/>
          <p:cNvSpPr>
            <a:spLocks noGrp="1"/>
          </p:cNvSpPr>
          <p:nvPr>
            <p:ph idx="1"/>
          </p:nvPr>
        </p:nvSpPr>
        <p:spPr>
          <a:xfrm>
            <a:off x="1069848" y="2121407"/>
            <a:ext cx="10058400" cy="4472575"/>
          </a:xfrm>
        </p:spPr>
        <p:txBody>
          <a:bodyPr/>
          <a:lstStyle/>
          <a:p>
            <a:r>
              <a:rPr lang="de-DE" dirty="0" smtClean="0"/>
              <a:t>Bestimmung der Konzentration einer Probelösung </a:t>
            </a:r>
          </a:p>
          <a:p>
            <a:r>
              <a:rPr lang="de-DE" dirty="0" smtClean="0"/>
              <a:t>Vorgang</a:t>
            </a:r>
          </a:p>
          <a:p>
            <a:pPr lvl="1"/>
            <a:r>
              <a:rPr lang="de-DE" dirty="0" smtClean="0"/>
              <a:t>Probelösung wird </a:t>
            </a:r>
            <a:r>
              <a:rPr lang="de-DE" dirty="0" smtClean="0"/>
              <a:t>mit Maßlösung titriert.</a:t>
            </a:r>
          </a:p>
          <a:p>
            <a:pPr lvl="1"/>
            <a:r>
              <a:rPr lang="de-DE" dirty="0" smtClean="0"/>
              <a:t>In der Bürette: </a:t>
            </a:r>
            <a:r>
              <a:rPr lang="de-DE" dirty="0" smtClean="0">
                <a:solidFill>
                  <a:srgbClr val="FF0000"/>
                </a:solidFill>
              </a:rPr>
              <a:t>Maßlösung mit bekannter Konzentration</a:t>
            </a:r>
            <a:endParaRPr lang="de-DE" dirty="0" smtClean="0">
              <a:solidFill>
                <a:srgbClr val="FF0000"/>
              </a:solidFill>
            </a:endParaRPr>
          </a:p>
          <a:p>
            <a:pPr lvl="1"/>
            <a:r>
              <a:rPr lang="de-DE" dirty="0" smtClean="0"/>
              <a:t>Im </a:t>
            </a:r>
            <a:r>
              <a:rPr lang="de-DE" dirty="0" smtClean="0"/>
              <a:t>Auffangbecher:  </a:t>
            </a:r>
            <a:r>
              <a:rPr lang="de-DE" dirty="0" smtClean="0">
                <a:solidFill>
                  <a:srgbClr val="FF0000"/>
                </a:solidFill>
              </a:rPr>
              <a:t>Lösung </a:t>
            </a:r>
            <a:r>
              <a:rPr lang="de-DE" dirty="0" smtClean="0">
                <a:solidFill>
                  <a:srgbClr val="FF0000"/>
                </a:solidFill>
              </a:rPr>
              <a:t>mit </a:t>
            </a:r>
            <a:r>
              <a:rPr lang="de-DE" dirty="0" smtClean="0">
                <a:solidFill>
                  <a:srgbClr val="FF0000"/>
                </a:solidFill>
              </a:rPr>
              <a:t>unbekannter Konzentration</a:t>
            </a:r>
            <a:r>
              <a:rPr lang="de-DE" dirty="0" smtClean="0"/>
              <a:t/>
            </a:r>
            <a:br>
              <a:rPr lang="de-DE" dirty="0" smtClean="0"/>
            </a:br>
            <a:r>
              <a:rPr lang="de-DE" dirty="0" smtClean="0">
                <a:solidFill>
                  <a:srgbClr val="FF0000"/>
                </a:solidFill>
              </a:rPr>
              <a:t>(= Probelösung)  </a:t>
            </a:r>
            <a:r>
              <a:rPr lang="de-DE" dirty="0" smtClean="0"/>
              <a:t>und </a:t>
            </a:r>
            <a:r>
              <a:rPr lang="de-DE" dirty="0"/>
              <a:t>Indikator (</a:t>
            </a:r>
            <a:r>
              <a:rPr lang="de-DE" dirty="0" smtClean="0"/>
              <a:t>Phenolphthalein)</a:t>
            </a:r>
          </a:p>
          <a:p>
            <a:pPr lvl="1"/>
            <a:r>
              <a:rPr lang="de-DE" dirty="0" smtClean="0"/>
              <a:t>Säure </a:t>
            </a:r>
            <a:r>
              <a:rPr lang="de-DE" dirty="0"/>
              <a:t>mit Base </a:t>
            </a:r>
            <a:r>
              <a:rPr lang="de-DE" dirty="0" smtClean="0"/>
              <a:t>(Alkalimetrie)/ Base </a:t>
            </a:r>
            <a:r>
              <a:rPr lang="de-DE" dirty="0"/>
              <a:t>mit Säure (</a:t>
            </a:r>
            <a:r>
              <a:rPr lang="de-DE" dirty="0" smtClean="0"/>
              <a:t>Acidimetrie)</a:t>
            </a:r>
            <a:endParaRPr lang="de-DE" dirty="0"/>
          </a:p>
          <a:p>
            <a:r>
              <a:rPr lang="de-DE" dirty="0" smtClean="0"/>
              <a:t>charakteristische Titrationspunkte</a:t>
            </a:r>
          </a:p>
          <a:p>
            <a:pPr lvl="1"/>
            <a:r>
              <a:rPr lang="de-DE" dirty="0" smtClean="0"/>
              <a:t>Anfangspunkt</a:t>
            </a:r>
            <a:r>
              <a:rPr lang="de-DE" dirty="0"/>
              <a:t>, Halbäquivalenzpunkt, </a:t>
            </a:r>
            <a:r>
              <a:rPr lang="de-DE" dirty="0" smtClean="0"/>
              <a:t>Äquivalenzpunkt</a:t>
            </a:r>
            <a:r>
              <a:rPr lang="de-DE" dirty="0" smtClean="0"/>
              <a:t>,</a:t>
            </a:r>
            <a:br>
              <a:rPr lang="de-DE" dirty="0" smtClean="0"/>
            </a:br>
            <a:r>
              <a:rPr lang="de-DE" dirty="0" smtClean="0"/>
              <a:t>Endpunkt (Punkt </a:t>
            </a:r>
            <a:r>
              <a:rPr lang="de-DE" dirty="0" smtClean="0"/>
              <a:t>nach dem </a:t>
            </a:r>
            <a:r>
              <a:rPr lang="de-DE" dirty="0" smtClean="0"/>
              <a:t>Äquivalenzpunkt) </a:t>
            </a:r>
          </a:p>
          <a:p>
            <a:r>
              <a:rPr lang="de-DE" dirty="0" smtClean="0"/>
              <a:t>Starke Säure (vollständige Protolyse, anorganisch)</a:t>
            </a:r>
          </a:p>
          <a:p>
            <a:r>
              <a:rPr lang="de-DE" dirty="0" smtClean="0"/>
              <a:t>Schwache </a:t>
            </a:r>
            <a:r>
              <a:rPr lang="de-DE" dirty="0" smtClean="0"/>
              <a:t>Säure (unvollständige Protolyse, organisch) </a:t>
            </a:r>
          </a:p>
          <a:p>
            <a:endParaRPr lang="de-DE" dirty="0"/>
          </a:p>
          <a:p>
            <a:pPr lvl="1"/>
            <a:endParaRPr lang="de-DE" dirty="0" smtClean="0"/>
          </a:p>
        </p:txBody>
      </p:sp>
      <p:pic>
        <p:nvPicPr>
          <p:cNvPr id="4" name="Grafik 3"/>
          <p:cNvPicPr>
            <a:picLocks noChangeAspect="1"/>
          </p:cNvPicPr>
          <p:nvPr/>
        </p:nvPicPr>
        <p:blipFill>
          <a:blip r:embed="rId2"/>
          <a:stretch>
            <a:fillRect/>
          </a:stretch>
        </p:blipFill>
        <p:spPr>
          <a:xfrm>
            <a:off x="8100811" y="1639059"/>
            <a:ext cx="4091189" cy="5218941"/>
          </a:xfrm>
          <a:prstGeom prst="rect">
            <a:avLst/>
          </a:prstGeom>
        </p:spPr>
      </p:pic>
    </p:spTree>
    <p:extLst>
      <p:ext uri="{BB962C8B-B14F-4D97-AF65-F5344CB8AC3E}">
        <p14:creationId xmlns:p14="http://schemas.microsoft.com/office/powerpoint/2010/main" val="1331341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fade">
                                      <p:cBhvr>
                                        <p:cTn id="1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Charakteristische Titrationspunkte</a:t>
            </a:r>
            <a:endParaRPr lang="de-DE" dirty="0"/>
          </a:p>
        </p:txBody>
      </p:sp>
      <p:sp>
        <p:nvSpPr>
          <p:cNvPr id="3" name="Inhaltsplatzhalter 2"/>
          <p:cNvSpPr>
            <a:spLocks noGrp="1"/>
          </p:cNvSpPr>
          <p:nvPr>
            <p:ph idx="1"/>
          </p:nvPr>
        </p:nvSpPr>
        <p:spPr>
          <a:xfrm>
            <a:off x="1069848" y="2121408"/>
            <a:ext cx="10058400" cy="4575606"/>
          </a:xfrm>
        </p:spPr>
        <p:txBody>
          <a:bodyPr>
            <a:normAutofit fontScale="92500" lnSpcReduction="20000"/>
          </a:bodyPr>
          <a:lstStyle/>
          <a:p>
            <a:r>
              <a:rPr lang="de-DE" dirty="0" smtClean="0">
                <a:solidFill>
                  <a:srgbClr val="FF0000"/>
                </a:solidFill>
              </a:rPr>
              <a:t>Achtung: In diesem Beispiel wird eine schwache Base (NH</a:t>
            </a:r>
            <a:r>
              <a:rPr lang="de-DE" baseline="-25000" dirty="0" smtClean="0">
                <a:solidFill>
                  <a:srgbClr val="FF0000"/>
                </a:solidFill>
              </a:rPr>
              <a:t>3</a:t>
            </a:r>
            <a:r>
              <a:rPr lang="de-DE" dirty="0" smtClean="0">
                <a:solidFill>
                  <a:srgbClr val="FF0000"/>
                </a:solidFill>
              </a:rPr>
              <a:t>) mit einer starken Säure (</a:t>
            </a:r>
            <a:r>
              <a:rPr lang="de-DE" dirty="0" err="1" smtClean="0">
                <a:solidFill>
                  <a:srgbClr val="FF0000"/>
                </a:solidFill>
              </a:rPr>
              <a:t>HBr</a:t>
            </a:r>
            <a:r>
              <a:rPr lang="de-DE" dirty="0" smtClean="0">
                <a:solidFill>
                  <a:srgbClr val="FF0000"/>
                </a:solidFill>
              </a:rPr>
              <a:t>) titriert. Bisher war es immer umgekehrt, z. B. schwache </a:t>
            </a:r>
            <a:r>
              <a:rPr lang="de-DE" dirty="0" err="1" smtClean="0">
                <a:solidFill>
                  <a:srgbClr val="FF0000"/>
                </a:solidFill>
              </a:rPr>
              <a:t>Essigäure</a:t>
            </a:r>
            <a:r>
              <a:rPr lang="de-DE" dirty="0" smtClean="0">
                <a:solidFill>
                  <a:srgbClr val="FF0000"/>
                </a:solidFill>
              </a:rPr>
              <a:t> mit starker </a:t>
            </a:r>
            <a:r>
              <a:rPr lang="de-DE" dirty="0">
                <a:solidFill>
                  <a:srgbClr val="FF0000"/>
                </a:solidFill>
              </a:rPr>
              <a:t>N</a:t>
            </a:r>
            <a:r>
              <a:rPr lang="de-DE" dirty="0" smtClean="0">
                <a:solidFill>
                  <a:srgbClr val="FF0000"/>
                </a:solidFill>
              </a:rPr>
              <a:t>atronlauge</a:t>
            </a:r>
          </a:p>
          <a:p>
            <a:r>
              <a:rPr lang="de-DE" dirty="0" smtClean="0"/>
              <a:t>Anfangs-pH-Wert</a:t>
            </a:r>
            <a:endParaRPr lang="de-DE" dirty="0" smtClean="0"/>
          </a:p>
          <a:p>
            <a:pPr lvl="1"/>
            <a:r>
              <a:rPr lang="de-DE" dirty="0" smtClean="0"/>
              <a:t>pH = 14 – (1/2 * (</a:t>
            </a:r>
            <a:r>
              <a:rPr lang="de-DE" dirty="0" err="1" smtClean="0"/>
              <a:t>pK</a:t>
            </a:r>
            <a:r>
              <a:rPr lang="de-DE" baseline="-25000" dirty="0" err="1" smtClean="0"/>
              <a:t>B</a:t>
            </a:r>
            <a:r>
              <a:rPr lang="de-DE" dirty="0" smtClean="0"/>
              <a:t>(Base, hier NH</a:t>
            </a:r>
            <a:r>
              <a:rPr lang="de-DE" baseline="-25000" dirty="0" smtClean="0"/>
              <a:t>3</a:t>
            </a:r>
            <a:r>
              <a:rPr lang="de-DE" dirty="0" smtClean="0"/>
              <a:t>) </a:t>
            </a:r>
            <a:r>
              <a:rPr lang="de-DE" dirty="0" smtClean="0"/>
              <a:t>– </a:t>
            </a:r>
            <a:r>
              <a:rPr lang="de-DE" dirty="0" err="1" smtClean="0"/>
              <a:t>lg</a:t>
            </a:r>
            <a:r>
              <a:rPr lang="de-DE" dirty="0" smtClean="0"/>
              <a:t> </a:t>
            </a:r>
            <a:r>
              <a:rPr lang="de-DE" dirty="0" smtClean="0"/>
              <a:t>c(Base, hier NH</a:t>
            </a:r>
            <a:r>
              <a:rPr lang="de-DE" baseline="-25000" dirty="0" smtClean="0"/>
              <a:t>3</a:t>
            </a:r>
            <a:r>
              <a:rPr lang="de-DE" dirty="0" smtClean="0"/>
              <a:t>)))</a:t>
            </a:r>
            <a:endParaRPr lang="de-DE" dirty="0" smtClean="0"/>
          </a:p>
          <a:p>
            <a:r>
              <a:rPr lang="de-DE" dirty="0" smtClean="0"/>
              <a:t>Äquivalenzpunkt</a:t>
            </a:r>
          </a:p>
          <a:p>
            <a:pPr lvl="1"/>
            <a:r>
              <a:rPr lang="de-DE" dirty="0" smtClean="0"/>
              <a:t>pH = 1/2 * (</a:t>
            </a:r>
            <a:r>
              <a:rPr lang="de-DE" dirty="0" err="1" smtClean="0"/>
              <a:t>pK</a:t>
            </a:r>
            <a:r>
              <a:rPr lang="de-DE" baseline="-25000" dirty="0" err="1" smtClean="0"/>
              <a:t>S</a:t>
            </a:r>
            <a:r>
              <a:rPr lang="de-DE" dirty="0" smtClean="0"/>
              <a:t>(korrespondierende Säure, hier NH</a:t>
            </a:r>
            <a:r>
              <a:rPr lang="de-DE" baseline="-25000" dirty="0" smtClean="0"/>
              <a:t>4</a:t>
            </a:r>
            <a:r>
              <a:rPr lang="de-DE" baseline="30000" dirty="0" smtClean="0"/>
              <a:t>+</a:t>
            </a:r>
            <a:r>
              <a:rPr lang="de-DE" dirty="0" smtClean="0"/>
              <a:t>) </a:t>
            </a:r>
            <a:r>
              <a:rPr lang="de-DE" dirty="0" smtClean="0"/>
              <a:t>– </a:t>
            </a:r>
            <a:r>
              <a:rPr lang="de-DE" dirty="0" err="1" smtClean="0"/>
              <a:t>lg</a:t>
            </a:r>
            <a:r>
              <a:rPr lang="de-DE" dirty="0" smtClean="0"/>
              <a:t> </a:t>
            </a:r>
            <a:r>
              <a:rPr lang="de-DE" dirty="0"/>
              <a:t>c(</a:t>
            </a:r>
            <a:r>
              <a:rPr lang="de-DE" dirty="0" err="1"/>
              <a:t>pK</a:t>
            </a:r>
            <a:r>
              <a:rPr lang="de-DE" baseline="-25000" dirty="0" err="1"/>
              <a:t>S</a:t>
            </a:r>
            <a:r>
              <a:rPr lang="de-DE" dirty="0"/>
              <a:t>(korrespondierende Säure, hier NH</a:t>
            </a:r>
            <a:r>
              <a:rPr lang="de-DE" baseline="-25000" dirty="0"/>
              <a:t>4</a:t>
            </a:r>
            <a:r>
              <a:rPr lang="de-DE" baseline="30000" dirty="0"/>
              <a:t>+</a:t>
            </a:r>
            <a:r>
              <a:rPr lang="de-DE" dirty="0"/>
              <a:t>) ))</a:t>
            </a:r>
            <a:endParaRPr lang="de-DE" dirty="0" smtClean="0"/>
          </a:p>
          <a:p>
            <a:r>
              <a:rPr lang="de-DE" dirty="0" smtClean="0"/>
              <a:t>Halbäquivalenzpunkt</a:t>
            </a:r>
          </a:p>
          <a:p>
            <a:pPr lvl="1"/>
            <a:r>
              <a:rPr lang="de-DE" dirty="0" smtClean="0"/>
              <a:t>pH = 14 – </a:t>
            </a:r>
            <a:r>
              <a:rPr lang="de-DE" dirty="0" err="1"/>
              <a:t>pK</a:t>
            </a:r>
            <a:r>
              <a:rPr lang="de-DE" baseline="-25000" dirty="0" err="1"/>
              <a:t>B</a:t>
            </a:r>
            <a:r>
              <a:rPr lang="de-DE" dirty="0"/>
              <a:t>(Base, hier NH</a:t>
            </a:r>
            <a:r>
              <a:rPr lang="de-DE" baseline="-25000" dirty="0"/>
              <a:t>3</a:t>
            </a:r>
            <a:r>
              <a:rPr lang="de-DE" dirty="0"/>
              <a:t>) </a:t>
            </a:r>
            <a:endParaRPr lang="de-DE" dirty="0" smtClean="0"/>
          </a:p>
          <a:p>
            <a:r>
              <a:rPr lang="de-DE" dirty="0" smtClean="0"/>
              <a:t>Endpunkt -&gt; Punkt </a:t>
            </a:r>
            <a:r>
              <a:rPr lang="de-DE" dirty="0" smtClean="0"/>
              <a:t>nach dem Äquivalenzpunkt (pH-Wert)</a:t>
            </a:r>
          </a:p>
          <a:p>
            <a:pPr lvl="1"/>
            <a:r>
              <a:rPr lang="de-DE" dirty="0" err="1" smtClean="0"/>
              <a:t>n</a:t>
            </a:r>
            <a:r>
              <a:rPr lang="de-DE" dirty="0" smtClean="0"/>
              <a:t>(Base, hier NH</a:t>
            </a:r>
            <a:r>
              <a:rPr lang="de-DE" baseline="-25000" dirty="0" smtClean="0"/>
              <a:t>3</a:t>
            </a:r>
            <a:r>
              <a:rPr lang="de-DE" dirty="0" smtClean="0"/>
              <a:t>) </a:t>
            </a:r>
            <a:r>
              <a:rPr lang="de-DE" dirty="0" smtClean="0"/>
              <a:t>= </a:t>
            </a:r>
            <a:r>
              <a:rPr lang="de-DE" dirty="0" smtClean="0"/>
              <a:t>c in </a:t>
            </a:r>
            <a:r>
              <a:rPr lang="de-DE" dirty="0" err="1" smtClean="0"/>
              <a:t>mol</a:t>
            </a:r>
            <a:r>
              <a:rPr lang="de-DE" dirty="0" smtClean="0"/>
              <a:t>/l </a:t>
            </a:r>
            <a:r>
              <a:rPr lang="de-DE" dirty="0" smtClean="0"/>
              <a:t>* Volumen in l</a:t>
            </a:r>
          </a:p>
          <a:p>
            <a:pPr lvl="1"/>
            <a:r>
              <a:rPr lang="de-DE" dirty="0"/>
              <a:t>z</a:t>
            </a:r>
            <a:r>
              <a:rPr lang="de-DE" dirty="0" smtClean="0"/>
              <a:t>. B. 1 </a:t>
            </a:r>
            <a:r>
              <a:rPr lang="de-DE" dirty="0" err="1" smtClean="0"/>
              <a:t>mL</a:t>
            </a:r>
            <a:r>
              <a:rPr lang="de-DE" dirty="0" smtClean="0"/>
              <a:t> über den Äquivalenzpunkt: Rest </a:t>
            </a:r>
            <a:r>
              <a:rPr lang="de-DE" dirty="0" smtClean="0"/>
              <a:t>von </a:t>
            </a:r>
            <a:r>
              <a:rPr lang="de-DE" dirty="0" err="1" smtClean="0"/>
              <a:t>n</a:t>
            </a:r>
            <a:r>
              <a:rPr lang="de-DE" dirty="0" smtClean="0"/>
              <a:t>(Säure) </a:t>
            </a:r>
            <a:r>
              <a:rPr lang="de-DE" dirty="0" smtClean="0"/>
              <a:t>= </a:t>
            </a:r>
            <a:r>
              <a:rPr lang="de-DE" dirty="0" err="1" smtClean="0"/>
              <a:t>n</a:t>
            </a:r>
            <a:r>
              <a:rPr lang="de-DE" dirty="0" smtClean="0"/>
              <a:t>(Säure, hier </a:t>
            </a:r>
            <a:r>
              <a:rPr lang="de-DE" dirty="0" err="1" smtClean="0"/>
              <a:t>HBr</a:t>
            </a:r>
            <a:r>
              <a:rPr lang="de-DE" dirty="0" smtClean="0"/>
              <a:t>) </a:t>
            </a:r>
            <a:r>
              <a:rPr lang="de-DE" dirty="0" smtClean="0"/>
              <a:t>– </a:t>
            </a:r>
            <a:r>
              <a:rPr lang="de-DE" dirty="0" err="1" smtClean="0"/>
              <a:t>n</a:t>
            </a:r>
            <a:r>
              <a:rPr lang="de-DE" dirty="0" smtClean="0"/>
              <a:t>(Base, hier NH</a:t>
            </a:r>
            <a:r>
              <a:rPr lang="de-DE" baseline="-25000" dirty="0" smtClean="0"/>
              <a:t>3</a:t>
            </a:r>
            <a:r>
              <a:rPr lang="de-DE" dirty="0" smtClean="0"/>
              <a:t>)</a:t>
            </a:r>
            <a:endParaRPr lang="de-DE" dirty="0" smtClean="0"/>
          </a:p>
          <a:p>
            <a:pPr lvl="1"/>
            <a:r>
              <a:rPr lang="de-DE" dirty="0" smtClean="0"/>
              <a:t>c(Säure, hier </a:t>
            </a:r>
            <a:r>
              <a:rPr lang="de-DE" dirty="0" err="1" smtClean="0"/>
              <a:t>HBr</a:t>
            </a:r>
            <a:r>
              <a:rPr lang="de-DE" dirty="0" smtClean="0"/>
              <a:t>) </a:t>
            </a:r>
            <a:r>
              <a:rPr lang="de-DE" dirty="0" smtClean="0"/>
              <a:t>= Rest von </a:t>
            </a:r>
            <a:r>
              <a:rPr lang="de-DE" dirty="0" err="1" smtClean="0"/>
              <a:t>n</a:t>
            </a:r>
            <a:r>
              <a:rPr lang="de-DE" dirty="0" smtClean="0"/>
              <a:t>(Säure) </a:t>
            </a:r>
            <a:r>
              <a:rPr lang="de-DE" dirty="0" smtClean="0"/>
              <a:t>/ Volumen in l</a:t>
            </a:r>
          </a:p>
          <a:p>
            <a:pPr lvl="1"/>
            <a:r>
              <a:rPr lang="de-DE" dirty="0" smtClean="0"/>
              <a:t>pH = -</a:t>
            </a:r>
            <a:r>
              <a:rPr lang="de-DE" dirty="0" err="1" smtClean="0"/>
              <a:t>lg</a:t>
            </a:r>
            <a:r>
              <a:rPr lang="de-DE" dirty="0" smtClean="0"/>
              <a:t> </a:t>
            </a:r>
            <a:r>
              <a:rPr lang="de-DE" dirty="0" smtClean="0"/>
              <a:t>c(Säure, hier </a:t>
            </a:r>
            <a:r>
              <a:rPr lang="de-DE" dirty="0" err="1" smtClean="0"/>
              <a:t>HBr</a:t>
            </a:r>
            <a:r>
              <a:rPr lang="de-DE" dirty="0" smtClean="0"/>
              <a:t>)</a:t>
            </a:r>
            <a:endParaRPr lang="de-DE" dirty="0"/>
          </a:p>
          <a:p>
            <a:r>
              <a:rPr lang="de-DE" sz="1600" dirty="0" err="1" smtClean="0"/>
              <a:t>pK</a:t>
            </a:r>
            <a:r>
              <a:rPr lang="de-DE" sz="1600" baseline="-25000" dirty="0" err="1" smtClean="0"/>
              <a:t>S</a:t>
            </a:r>
            <a:r>
              <a:rPr lang="de-DE" sz="1600" dirty="0" smtClean="0"/>
              <a:t>, </a:t>
            </a:r>
            <a:r>
              <a:rPr lang="de-DE" sz="1600" dirty="0" err="1" smtClean="0"/>
              <a:t>pK</a:t>
            </a:r>
            <a:r>
              <a:rPr lang="de-DE" sz="1600" baseline="-25000" dirty="0" err="1" smtClean="0"/>
              <a:t>B</a:t>
            </a:r>
            <a:r>
              <a:rPr lang="de-DE" sz="1600" dirty="0" smtClean="0"/>
              <a:t> </a:t>
            </a:r>
            <a:r>
              <a:rPr lang="de-DE" sz="1600" dirty="0" smtClean="0"/>
              <a:t>Werte im Tafelwerk auf Seite 138</a:t>
            </a:r>
          </a:p>
          <a:p>
            <a:endParaRPr lang="de-DE" dirty="0" smtClean="0"/>
          </a:p>
          <a:p>
            <a:pPr lvl="1"/>
            <a:endParaRPr lang="de-DE" dirty="0"/>
          </a:p>
        </p:txBody>
      </p:sp>
    </p:spTree>
    <p:extLst>
      <p:ext uri="{BB962C8B-B14F-4D97-AF65-F5344CB8AC3E}">
        <p14:creationId xmlns:p14="http://schemas.microsoft.com/office/powerpoint/2010/main" val="1538157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Definition </a:t>
            </a:r>
            <a:br>
              <a:rPr lang="de-DE" dirty="0" smtClean="0"/>
            </a:br>
            <a:r>
              <a:rPr lang="de-DE" dirty="0" err="1" smtClean="0"/>
              <a:t>brönsted</a:t>
            </a:r>
            <a:r>
              <a:rPr lang="de-DE" dirty="0" smtClean="0"/>
              <a:t>-theorie</a:t>
            </a:r>
            <a:endParaRPr lang="de-DE" dirty="0"/>
          </a:p>
        </p:txBody>
      </p:sp>
      <p:sp>
        <p:nvSpPr>
          <p:cNvPr id="3" name="Inhaltsplatzhalter 2"/>
          <p:cNvSpPr>
            <a:spLocks noGrp="1"/>
          </p:cNvSpPr>
          <p:nvPr>
            <p:ph idx="1"/>
          </p:nvPr>
        </p:nvSpPr>
        <p:spPr/>
        <p:txBody>
          <a:bodyPr>
            <a:normAutofit lnSpcReduction="10000"/>
          </a:bodyPr>
          <a:lstStyle/>
          <a:p>
            <a:pPr marL="0" indent="0" algn="ctr">
              <a:buNone/>
            </a:pPr>
            <a:endParaRPr lang="de-DE" sz="2800" dirty="0" smtClean="0"/>
          </a:p>
          <a:p>
            <a:pPr marL="0" indent="0" algn="ctr">
              <a:buNone/>
            </a:pPr>
            <a:endParaRPr lang="de-DE" sz="2800" dirty="0"/>
          </a:p>
          <a:p>
            <a:pPr marL="0" indent="0" algn="ctr">
              <a:buNone/>
            </a:pPr>
            <a:r>
              <a:rPr lang="de-DE" sz="2800" dirty="0" smtClean="0"/>
              <a:t>„Nach </a:t>
            </a:r>
            <a:r>
              <a:rPr lang="de-DE" sz="2800" dirty="0" err="1"/>
              <a:t>Brönsted</a:t>
            </a:r>
            <a:r>
              <a:rPr lang="de-DE" sz="2800" dirty="0"/>
              <a:t> sind Säuren Verbindungen, die Protonen (H</a:t>
            </a:r>
            <a:r>
              <a:rPr lang="de-DE" sz="2800" baseline="30000" dirty="0"/>
              <a:t>+</a:t>
            </a:r>
            <a:r>
              <a:rPr lang="de-DE" sz="2800" dirty="0"/>
              <a:t>-Ionen) abgeben können (</a:t>
            </a:r>
            <a:r>
              <a:rPr lang="de-DE" sz="2800" dirty="0" err="1"/>
              <a:t>Protonendonatoren</a:t>
            </a:r>
            <a:r>
              <a:rPr lang="de-DE" sz="2800" dirty="0"/>
              <a:t>), und Basen Verbindungen, die Protonen aufnehmen können (Protonenakzeptoren</a:t>
            </a:r>
            <a:r>
              <a:rPr lang="de-DE" sz="2800" dirty="0" smtClean="0"/>
              <a:t>).“</a:t>
            </a:r>
          </a:p>
          <a:p>
            <a:pPr marL="0" indent="0" algn="ctr">
              <a:buNone/>
            </a:pPr>
            <a:endParaRPr lang="de-DE" sz="2800" dirty="0" smtClean="0"/>
          </a:p>
          <a:p>
            <a:r>
              <a:rPr lang="de-DE" sz="2400" dirty="0" err="1" smtClean="0"/>
              <a:t>Protonendonator</a:t>
            </a:r>
            <a:r>
              <a:rPr lang="de-DE" sz="2400" dirty="0" smtClean="0"/>
              <a:t> wird </a:t>
            </a:r>
            <a:r>
              <a:rPr lang="de-DE" sz="2400" dirty="0"/>
              <a:t>zum Protonenakzeptor und </a:t>
            </a:r>
            <a:r>
              <a:rPr lang="de-DE" sz="2400" dirty="0" smtClean="0"/>
              <a:t>andersherum</a:t>
            </a:r>
          </a:p>
          <a:p>
            <a:pPr lvl="1"/>
            <a:r>
              <a:rPr lang="de-DE" sz="2200" dirty="0" smtClean="0"/>
              <a:t>Bildung </a:t>
            </a:r>
            <a:r>
              <a:rPr lang="de-DE" sz="2200" dirty="0" smtClean="0"/>
              <a:t>eines </a:t>
            </a:r>
            <a:r>
              <a:rPr lang="de-DE" sz="2200" dirty="0" smtClean="0"/>
              <a:t>korrespondierenden </a:t>
            </a:r>
            <a:r>
              <a:rPr lang="de-DE" sz="2200" dirty="0" smtClean="0"/>
              <a:t>Säure-Base-Paars, z. B. NH</a:t>
            </a:r>
            <a:r>
              <a:rPr lang="de-DE" sz="2200" baseline="-25000" dirty="0" smtClean="0"/>
              <a:t>3</a:t>
            </a:r>
            <a:r>
              <a:rPr lang="de-DE" sz="2200" dirty="0" smtClean="0"/>
              <a:t>/NH</a:t>
            </a:r>
            <a:r>
              <a:rPr lang="de-DE" sz="2200" baseline="-25000" dirty="0" smtClean="0"/>
              <a:t>4</a:t>
            </a:r>
            <a:r>
              <a:rPr lang="de-DE" sz="2200" baseline="30000" dirty="0" smtClean="0"/>
              <a:t>+</a:t>
            </a:r>
            <a:endParaRPr lang="de-DE" sz="2200" baseline="30000" dirty="0"/>
          </a:p>
        </p:txBody>
      </p:sp>
    </p:spTree>
    <p:extLst>
      <p:ext uri="{BB962C8B-B14F-4D97-AF65-F5344CB8AC3E}">
        <p14:creationId xmlns:p14="http://schemas.microsoft.com/office/powerpoint/2010/main" val="501477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82103" y="162660"/>
            <a:ext cx="11682918" cy="816134"/>
          </a:xfrm>
        </p:spPr>
        <p:txBody>
          <a:bodyPr>
            <a:normAutofit fontScale="90000"/>
          </a:bodyPr>
          <a:lstStyle/>
          <a:p>
            <a:r>
              <a:rPr lang="de-DE" dirty="0" smtClean="0"/>
              <a:t>Beispiel 1 </a:t>
            </a:r>
            <a:r>
              <a:rPr lang="de-DE" dirty="0" smtClean="0"/>
              <a:t>(schwache Base </a:t>
            </a:r>
            <a:r>
              <a:rPr lang="de-DE" smtClean="0"/>
              <a:t>mit </a:t>
            </a:r>
            <a:r>
              <a:rPr lang="de-DE" smtClean="0"/>
              <a:t>starker Säure</a:t>
            </a:r>
            <a:r>
              <a:rPr lang="de-DE" dirty="0" smtClean="0"/>
              <a:t>)</a:t>
            </a:r>
            <a:endParaRPr lang="de-DE" dirty="0"/>
          </a:p>
        </p:txBody>
      </p:sp>
      <p:sp>
        <p:nvSpPr>
          <p:cNvPr id="3" name="Inhaltsplatzhalter 2"/>
          <p:cNvSpPr>
            <a:spLocks noGrp="1"/>
          </p:cNvSpPr>
          <p:nvPr>
            <p:ph idx="1"/>
          </p:nvPr>
        </p:nvSpPr>
        <p:spPr>
          <a:xfrm>
            <a:off x="141668" y="978794"/>
            <a:ext cx="10986580" cy="5756857"/>
          </a:xfrm>
        </p:spPr>
        <p:txBody>
          <a:bodyPr lIns="90000">
            <a:normAutofit fontScale="70000" lnSpcReduction="20000"/>
          </a:bodyPr>
          <a:lstStyle/>
          <a:p>
            <a:r>
              <a:rPr lang="de-DE" sz="2800" dirty="0" smtClean="0"/>
              <a:t>Charakteristische Punkte berechnen</a:t>
            </a:r>
          </a:p>
          <a:p>
            <a:r>
              <a:rPr lang="de-DE" dirty="0" smtClean="0"/>
              <a:t>Probelösung (NH</a:t>
            </a:r>
            <a:r>
              <a:rPr lang="de-DE" dirty="0" smtClean="0">
                <a:latin typeface="Calibri" panose="020F0502020204030204" pitchFamily="34" charset="0"/>
              </a:rPr>
              <a:t>₃, </a:t>
            </a:r>
            <a:r>
              <a:rPr lang="de-DE" dirty="0" smtClean="0"/>
              <a:t>NH</a:t>
            </a:r>
            <a:r>
              <a:rPr lang="de-DE" dirty="0" smtClean="0">
                <a:latin typeface="Calibri" panose="020F0502020204030204" pitchFamily="34" charset="0"/>
              </a:rPr>
              <a:t>₄⁺</a:t>
            </a:r>
            <a:r>
              <a:rPr lang="de-DE" dirty="0" smtClean="0"/>
              <a:t>): 50 </a:t>
            </a:r>
            <a:r>
              <a:rPr lang="de-DE" dirty="0" err="1" smtClean="0"/>
              <a:t>mL</a:t>
            </a:r>
            <a:r>
              <a:rPr lang="de-DE" dirty="0" smtClean="0"/>
              <a:t>, c = 0,1 </a:t>
            </a:r>
            <a:r>
              <a:rPr lang="de-DE" dirty="0" err="1" smtClean="0"/>
              <a:t>mol</a:t>
            </a:r>
            <a:r>
              <a:rPr lang="de-DE" dirty="0" smtClean="0"/>
              <a:t>/l</a:t>
            </a:r>
            <a:endParaRPr lang="de-DE" dirty="0"/>
          </a:p>
          <a:p>
            <a:r>
              <a:rPr lang="de-DE" dirty="0" smtClean="0"/>
              <a:t>Maßlösung (</a:t>
            </a:r>
            <a:r>
              <a:rPr lang="de-DE" dirty="0" err="1" smtClean="0"/>
              <a:t>HBr</a:t>
            </a:r>
            <a:r>
              <a:rPr lang="de-DE" dirty="0" smtClean="0"/>
              <a:t>, </a:t>
            </a:r>
            <a:r>
              <a:rPr lang="de-DE" dirty="0" err="1" smtClean="0"/>
              <a:t>Br</a:t>
            </a:r>
            <a:r>
              <a:rPr lang="de-DE" dirty="0" smtClean="0">
                <a:latin typeface="Calibri" panose="020F0502020204030204" pitchFamily="34" charset="0"/>
              </a:rPr>
              <a:t>⁻</a:t>
            </a:r>
            <a:r>
              <a:rPr lang="de-DE" dirty="0" smtClean="0"/>
              <a:t>): c = 1 </a:t>
            </a:r>
            <a:r>
              <a:rPr lang="de-DE" dirty="0" err="1" smtClean="0"/>
              <a:t>mol</a:t>
            </a:r>
            <a:r>
              <a:rPr lang="de-DE" dirty="0" smtClean="0"/>
              <a:t>/l</a:t>
            </a:r>
            <a:endParaRPr lang="de-DE" dirty="0"/>
          </a:p>
          <a:p>
            <a:pPr marL="0" indent="0">
              <a:buNone/>
            </a:pPr>
            <a:r>
              <a:rPr lang="de-DE" sz="2400" b="1" dirty="0" smtClean="0"/>
              <a:t>Anfangs-pH-Wert</a:t>
            </a:r>
            <a:endParaRPr lang="de-DE" sz="2400" b="1" dirty="0"/>
          </a:p>
          <a:p>
            <a:pPr marL="0" indent="0">
              <a:buNone/>
            </a:pPr>
            <a:r>
              <a:rPr lang="de-DE" sz="2000" dirty="0" smtClean="0"/>
              <a:t>pH </a:t>
            </a:r>
            <a:r>
              <a:rPr lang="de-DE" sz="2000" dirty="0"/>
              <a:t>= 14 – </a:t>
            </a:r>
            <a:r>
              <a:rPr lang="de-DE" sz="2000" dirty="0" smtClean="0"/>
              <a:t>1/2 </a:t>
            </a:r>
            <a:r>
              <a:rPr lang="de-DE" sz="2000" dirty="0"/>
              <a:t>* </a:t>
            </a:r>
            <a:r>
              <a:rPr lang="de-DE" sz="2000" dirty="0" smtClean="0"/>
              <a:t>(</a:t>
            </a:r>
            <a:r>
              <a:rPr lang="de-DE" sz="2000" dirty="0" err="1" smtClean="0"/>
              <a:t>pK</a:t>
            </a:r>
            <a:r>
              <a:rPr lang="de-DE" sz="2000" baseline="-25000" dirty="0" err="1" smtClean="0"/>
              <a:t>B</a:t>
            </a:r>
            <a:r>
              <a:rPr lang="de-DE" sz="2000" dirty="0" smtClean="0"/>
              <a:t>(NH</a:t>
            </a:r>
            <a:r>
              <a:rPr lang="de-DE" sz="2000" dirty="0" smtClean="0">
                <a:latin typeface="Calibri" panose="020F0502020204030204" pitchFamily="34" charset="0"/>
              </a:rPr>
              <a:t>₃)</a:t>
            </a:r>
            <a:r>
              <a:rPr lang="de-DE" sz="2000" dirty="0" smtClean="0"/>
              <a:t> </a:t>
            </a:r>
            <a:r>
              <a:rPr lang="de-DE" sz="2000" dirty="0"/>
              <a:t>– </a:t>
            </a:r>
            <a:r>
              <a:rPr lang="de-DE" sz="2000" dirty="0" err="1"/>
              <a:t>lg</a:t>
            </a:r>
            <a:r>
              <a:rPr lang="de-DE" sz="2000" dirty="0"/>
              <a:t> </a:t>
            </a:r>
            <a:r>
              <a:rPr lang="de-DE" sz="2000" dirty="0" smtClean="0"/>
              <a:t>c(NH</a:t>
            </a:r>
            <a:r>
              <a:rPr lang="de-DE" sz="2000" dirty="0" smtClean="0">
                <a:latin typeface="Calibri" panose="020F0502020204030204" pitchFamily="34" charset="0"/>
              </a:rPr>
              <a:t>₃</a:t>
            </a:r>
            <a:r>
              <a:rPr lang="de-DE" sz="2000" dirty="0" smtClean="0"/>
              <a:t>))</a:t>
            </a:r>
            <a:endParaRPr lang="de-DE" dirty="0"/>
          </a:p>
          <a:p>
            <a:pPr marL="0" indent="0">
              <a:buNone/>
            </a:pPr>
            <a:r>
              <a:rPr lang="de-DE" sz="2000" dirty="0" smtClean="0"/>
              <a:t>pH </a:t>
            </a:r>
            <a:r>
              <a:rPr lang="de-DE" sz="2000" dirty="0" smtClean="0"/>
              <a:t>= 14 – 1/2 * (4,75 – </a:t>
            </a:r>
            <a:r>
              <a:rPr lang="de-DE" sz="2000" dirty="0" err="1" smtClean="0"/>
              <a:t>lg</a:t>
            </a:r>
            <a:r>
              <a:rPr lang="de-DE" sz="2000" dirty="0" smtClean="0"/>
              <a:t> 0,1 </a:t>
            </a:r>
            <a:r>
              <a:rPr lang="de-DE" sz="2000" dirty="0" err="1" smtClean="0"/>
              <a:t>mol</a:t>
            </a:r>
            <a:r>
              <a:rPr lang="de-DE" sz="2000" dirty="0" smtClean="0"/>
              <a:t>/l) = </a:t>
            </a:r>
            <a:r>
              <a:rPr lang="de-DE" sz="2000" dirty="0" smtClean="0"/>
              <a:t>11,125</a:t>
            </a:r>
            <a:endParaRPr lang="de-DE" dirty="0"/>
          </a:p>
          <a:p>
            <a:pPr marL="0" indent="0">
              <a:buNone/>
            </a:pPr>
            <a:r>
              <a:rPr lang="de-DE" sz="2400" b="1" dirty="0" smtClean="0"/>
              <a:t>Äquivalenzpunkt</a:t>
            </a:r>
            <a:endParaRPr lang="de-DE" sz="2400" b="1" dirty="0"/>
          </a:p>
          <a:p>
            <a:pPr marL="0" indent="0">
              <a:buNone/>
            </a:pPr>
            <a:r>
              <a:rPr lang="de-DE" sz="2000" dirty="0" smtClean="0"/>
              <a:t>pH </a:t>
            </a:r>
            <a:r>
              <a:rPr lang="de-DE" sz="2000" dirty="0"/>
              <a:t>= 1/2 * (</a:t>
            </a:r>
            <a:r>
              <a:rPr lang="de-DE" sz="2000" dirty="0" err="1" smtClean="0"/>
              <a:t>pK</a:t>
            </a:r>
            <a:r>
              <a:rPr lang="de-DE" sz="2000" baseline="-25000" dirty="0" err="1" smtClean="0"/>
              <a:t>S</a:t>
            </a:r>
            <a:r>
              <a:rPr lang="de-DE" sz="2000" dirty="0" smtClean="0"/>
              <a:t>(NH</a:t>
            </a:r>
            <a:r>
              <a:rPr lang="de-DE" sz="2000" dirty="0" smtClean="0">
                <a:latin typeface="Calibri" panose="020F0502020204030204" pitchFamily="34" charset="0"/>
              </a:rPr>
              <a:t>₄⁺</a:t>
            </a:r>
            <a:r>
              <a:rPr lang="de-DE" sz="2000" dirty="0" smtClean="0"/>
              <a:t>) </a:t>
            </a:r>
            <a:r>
              <a:rPr lang="de-DE" sz="2000" dirty="0"/>
              <a:t>– </a:t>
            </a:r>
            <a:r>
              <a:rPr lang="de-DE" sz="2000" dirty="0" err="1"/>
              <a:t>lg</a:t>
            </a:r>
            <a:r>
              <a:rPr lang="de-DE" sz="2000" dirty="0"/>
              <a:t> </a:t>
            </a:r>
            <a:r>
              <a:rPr lang="de-DE" sz="2000" dirty="0" smtClean="0"/>
              <a:t>c(NH</a:t>
            </a:r>
            <a:r>
              <a:rPr lang="de-DE" sz="2000" dirty="0" smtClean="0">
                <a:latin typeface="Calibri" panose="020F0502020204030204" pitchFamily="34" charset="0"/>
              </a:rPr>
              <a:t>₄⁺</a:t>
            </a:r>
            <a:r>
              <a:rPr lang="de-DE" sz="2000" dirty="0" smtClean="0"/>
              <a:t>))</a:t>
            </a:r>
            <a:endParaRPr lang="de-DE" dirty="0"/>
          </a:p>
          <a:p>
            <a:pPr marL="0" indent="0">
              <a:buNone/>
            </a:pPr>
            <a:r>
              <a:rPr lang="de-DE" sz="2000" dirty="0" smtClean="0"/>
              <a:t>pH </a:t>
            </a:r>
            <a:r>
              <a:rPr lang="de-DE" sz="2000" dirty="0" smtClean="0"/>
              <a:t>= 1/2 * (9,25 – </a:t>
            </a:r>
            <a:r>
              <a:rPr lang="de-DE" sz="2000" dirty="0" err="1" smtClean="0"/>
              <a:t>lg</a:t>
            </a:r>
            <a:r>
              <a:rPr lang="de-DE" sz="2000" dirty="0" smtClean="0"/>
              <a:t> 0,1 </a:t>
            </a:r>
            <a:r>
              <a:rPr lang="de-DE" sz="2000" dirty="0" err="1" smtClean="0"/>
              <a:t>mol</a:t>
            </a:r>
            <a:r>
              <a:rPr lang="de-DE" sz="2000" dirty="0" smtClean="0"/>
              <a:t>/l) = </a:t>
            </a:r>
            <a:r>
              <a:rPr lang="de-DE" sz="2000" dirty="0" smtClean="0"/>
              <a:t>5,125</a:t>
            </a:r>
          </a:p>
          <a:p>
            <a:pPr marL="0" indent="0">
              <a:buNone/>
            </a:pPr>
            <a:r>
              <a:rPr lang="de-DE" sz="2400" b="1" dirty="0" smtClean="0"/>
              <a:t>Halbäquivalenzpunkt</a:t>
            </a:r>
            <a:endParaRPr lang="de-DE" sz="2400" b="1" dirty="0"/>
          </a:p>
          <a:p>
            <a:pPr marL="0" indent="0">
              <a:buNone/>
            </a:pPr>
            <a:r>
              <a:rPr lang="de-DE" sz="2000" dirty="0" smtClean="0"/>
              <a:t>pH </a:t>
            </a:r>
            <a:r>
              <a:rPr lang="de-DE" sz="2000" dirty="0"/>
              <a:t>= 14 – </a:t>
            </a:r>
            <a:r>
              <a:rPr lang="de-DE" sz="2000" dirty="0" err="1" smtClean="0"/>
              <a:t>pK</a:t>
            </a:r>
            <a:r>
              <a:rPr lang="de-DE" sz="2000" baseline="-25000" dirty="0" err="1" smtClean="0"/>
              <a:t>B</a:t>
            </a:r>
            <a:r>
              <a:rPr lang="de-DE" sz="2000" dirty="0" smtClean="0"/>
              <a:t>(NH</a:t>
            </a:r>
            <a:r>
              <a:rPr lang="de-DE" sz="2000" dirty="0">
                <a:latin typeface="Calibri" panose="020F0502020204030204" pitchFamily="34" charset="0"/>
              </a:rPr>
              <a:t>₃</a:t>
            </a:r>
            <a:r>
              <a:rPr lang="de-DE" sz="2000" dirty="0" smtClean="0"/>
              <a:t>)</a:t>
            </a:r>
          </a:p>
          <a:p>
            <a:pPr marL="0" indent="0">
              <a:buNone/>
            </a:pPr>
            <a:r>
              <a:rPr lang="de-DE" sz="2000" dirty="0" smtClean="0"/>
              <a:t>pH </a:t>
            </a:r>
            <a:r>
              <a:rPr lang="de-DE" sz="2000" dirty="0"/>
              <a:t>= 14 – 4,75 = </a:t>
            </a:r>
            <a:r>
              <a:rPr lang="de-DE" sz="2000" dirty="0" smtClean="0"/>
              <a:t>9,25</a:t>
            </a:r>
          </a:p>
          <a:p>
            <a:pPr marL="0" indent="0">
              <a:buNone/>
            </a:pPr>
            <a:r>
              <a:rPr lang="de-DE" sz="2400" b="1" dirty="0" smtClean="0"/>
              <a:t>Endpunkt -&gt; Punkt </a:t>
            </a:r>
            <a:r>
              <a:rPr lang="de-DE" sz="2400" b="1" dirty="0"/>
              <a:t>nach dem </a:t>
            </a:r>
            <a:r>
              <a:rPr lang="de-DE" sz="2400" b="1" dirty="0" smtClean="0"/>
              <a:t>Äquivalenzpunkt, z. B. 6 </a:t>
            </a:r>
            <a:r>
              <a:rPr lang="de-DE" sz="2400" b="1" dirty="0" err="1" smtClean="0"/>
              <a:t>mL</a:t>
            </a:r>
            <a:r>
              <a:rPr lang="de-DE" sz="2400" b="1" dirty="0" smtClean="0"/>
              <a:t> </a:t>
            </a:r>
            <a:r>
              <a:rPr lang="de-DE" sz="2400" b="1" dirty="0" err="1" smtClean="0"/>
              <a:t>HBr</a:t>
            </a:r>
            <a:r>
              <a:rPr lang="de-DE" sz="2400" b="1" dirty="0" smtClean="0"/>
              <a:t>-Lösung zu 50 </a:t>
            </a:r>
            <a:r>
              <a:rPr lang="de-DE" sz="2400" b="1" dirty="0" err="1" smtClean="0"/>
              <a:t>mL</a:t>
            </a:r>
            <a:r>
              <a:rPr lang="de-DE" sz="2400" b="1" dirty="0" smtClean="0"/>
              <a:t> NH</a:t>
            </a:r>
            <a:r>
              <a:rPr lang="de-DE" sz="2400" b="1" baseline="-25000" dirty="0" smtClean="0"/>
              <a:t>3</a:t>
            </a:r>
            <a:r>
              <a:rPr lang="de-DE" sz="2400" b="1" dirty="0" smtClean="0"/>
              <a:t>-Lösung</a:t>
            </a:r>
          </a:p>
          <a:p>
            <a:pPr marL="0" indent="0">
              <a:buNone/>
            </a:pPr>
            <a:r>
              <a:rPr lang="it-IT" sz="2200" dirty="0" err="1" smtClean="0"/>
              <a:t>n</a:t>
            </a:r>
            <a:r>
              <a:rPr lang="it-IT" sz="2200" dirty="0" smtClean="0"/>
              <a:t>(</a:t>
            </a:r>
            <a:r>
              <a:rPr lang="it-IT" sz="2200" dirty="0" err="1" smtClean="0"/>
              <a:t>HBr</a:t>
            </a:r>
            <a:r>
              <a:rPr lang="it-IT" sz="2200" dirty="0" smtClean="0"/>
              <a:t>) = 1 </a:t>
            </a:r>
            <a:r>
              <a:rPr lang="it-IT" sz="2200" dirty="0" err="1" smtClean="0"/>
              <a:t>mol</a:t>
            </a:r>
            <a:r>
              <a:rPr lang="it-IT" sz="2200" dirty="0" smtClean="0"/>
              <a:t>/l * </a:t>
            </a:r>
            <a:r>
              <a:rPr lang="it-IT" sz="2200" dirty="0" smtClean="0"/>
              <a:t>0,006 </a:t>
            </a:r>
            <a:r>
              <a:rPr lang="it-IT" sz="2200" dirty="0" smtClean="0"/>
              <a:t>l = </a:t>
            </a:r>
            <a:r>
              <a:rPr lang="it-IT" sz="2200" dirty="0" smtClean="0"/>
              <a:t>0,006 </a:t>
            </a:r>
            <a:r>
              <a:rPr lang="it-IT" sz="2200" dirty="0" err="1" smtClean="0"/>
              <a:t>mol</a:t>
            </a:r>
            <a:endParaRPr lang="it-IT" sz="2200" dirty="0" smtClean="0"/>
          </a:p>
          <a:p>
            <a:pPr marL="0" indent="0">
              <a:buNone/>
            </a:pPr>
            <a:r>
              <a:rPr lang="it-IT" sz="2200" dirty="0" err="1" smtClean="0"/>
              <a:t>n</a:t>
            </a:r>
            <a:r>
              <a:rPr lang="it-IT" sz="2200" dirty="0" smtClean="0"/>
              <a:t>(NH</a:t>
            </a:r>
            <a:r>
              <a:rPr lang="it-IT" sz="2200" dirty="0" smtClean="0">
                <a:latin typeface="Calibri" panose="020F0502020204030204" pitchFamily="34" charset="0"/>
              </a:rPr>
              <a:t>₃</a:t>
            </a:r>
            <a:r>
              <a:rPr lang="it-IT" sz="2200" dirty="0" smtClean="0"/>
              <a:t>) = 0,1 </a:t>
            </a:r>
            <a:r>
              <a:rPr lang="it-IT" sz="2200" dirty="0" err="1" smtClean="0"/>
              <a:t>mol</a:t>
            </a:r>
            <a:r>
              <a:rPr lang="it-IT" sz="2200" dirty="0" smtClean="0"/>
              <a:t>/l * 0,05 l = 0,005 </a:t>
            </a:r>
            <a:r>
              <a:rPr lang="it-IT" sz="2200" dirty="0" err="1" smtClean="0"/>
              <a:t>mol</a:t>
            </a:r>
            <a:endParaRPr lang="it-IT" sz="2200" dirty="0" smtClean="0"/>
          </a:p>
          <a:p>
            <a:pPr marL="0" indent="0">
              <a:buNone/>
            </a:pPr>
            <a:r>
              <a:rPr lang="it-IT" sz="2200" dirty="0" err="1" smtClean="0"/>
              <a:t>Rest</a:t>
            </a:r>
            <a:r>
              <a:rPr lang="it-IT" sz="2200" dirty="0" smtClean="0"/>
              <a:t> </a:t>
            </a:r>
            <a:r>
              <a:rPr lang="it-IT" sz="2200" dirty="0"/>
              <a:t>von </a:t>
            </a:r>
            <a:r>
              <a:rPr lang="it-IT" sz="2200" dirty="0" err="1" smtClean="0"/>
              <a:t>n</a:t>
            </a:r>
            <a:r>
              <a:rPr lang="it-IT" sz="2200" dirty="0" smtClean="0"/>
              <a:t>(</a:t>
            </a:r>
            <a:r>
              <a:rPr lang="it-IT" sz="2200" dirty="0" err="1" smtClean="0"/>
              <a:t>HBr</a:t>
            </a:r>
            <a:r>
              <a:rPr lang="it-IT" sz="2200" dirty="0" smtClean="0"/>
              <a:t>) </a:t>
            </a:r>
            <a:r>
              <a:rPr lang="it-IT" sz="2200" dirty="0"/>
              <a:t>= </a:t>
            </a:r>
            <a:r>
              <a:rPr lang="it-IT" sz="2200" dirty="0" smtClean="0"/>
              <a:t>0,006 </a:t>
            </a:r>
            <a:r>
              <a:rPr lang="it-IT" sz="2200" dirty="0" err="1" smtClean="0"/>
              <a:t>mol</a:t>
            </a:r>
            <a:r>
              <a:rPr lang="it-IT" sz="2200" dirty="0" smtClean="0"/>
              <a:t> </a:t>
            </a:r>
            <a:r>
              <a:rPr lang="it-IT" sz="2200" dirty="0" smtClean="0"/>
              <a:t>– </a:t>
            </a:r>
            <a:r>
              <a:rPr lang="it-IT" sz="2200" dirty="0" smtClean="0"/>
              <a:t>0,005 </a:t>
            </a:r>
            <a:r>
              <a:rPr lang="it-IT" sz="2200" dirty="0" err="1" smtClean="0"/>
              <a:t>mol</a:t>
            </a:r>
            <a:r>
              <a:rPr lang="it-IT" sz="2200" dirty="0" smtClean="0"/>
              <a:t> </a:t>
            </a:r>
            <a:r>
              <a:rPr lang="it-IT" sz="2200" dirty="0" smtClean="0"/>
              <a:t>= </a:t>
            </a:r>
            <a:r>
              <a:rPr lang="it-IT" sz="2200" dirty="0" smtClean="0"/>
              <a:t>0,001 </a:t>
            </a:r>
            <a:r>
              <a:rPr lang="it-IT" sz="2200" dirty="0" err="1" smtClean="0"/>
              <a:t>mol</a:t>
            </a:r>
            <a:endParaRPr lang="it-IT" sz="2200" dirty="0"/>
          </a:p>
          <a:p>
            <a:pPr marL="0" indent="0">
              <a:buNone/>
            </a:pPr>
            <a:r>
              <a:rPr lang="it-IT" sz="2200" dirty="0" smtClean="0"/>
              <a:t>c(</a:t>
            </a:r>
            <a:r>
              <a:rPr lang="it-IT" sz="2200" dirty="0" err="1" smtClean="0"/>
              <a:t>HBr</a:t>
            </a:r>
            <a:r>
              <a:rPr lang="it-IT" sz="2200" dirty="0" smtClean="0"/>
              <a:t>) </a:t>
            </a:r>
            <a:r>
              <a:rPr lang="it-IT" sz="2200" dirty="0" smtClean="0"/>
              <a:t>= </a:t>
            </a:r>
            <a:r>
              <a:rPr lang="it-IT" sz="2200" dirty="0" smtClean="0"/>
              <a:t>0,001 </a:t>
            </a:r>
            <a:r>
              <a:rPr lang="it-IT" sz="2200" dirty="0" err="1" smtClean="0"/>
              <a:t>mol</a:t>
            </a:r>
            <a:r>
              <a:rPr lang="it-IT" sz="2200" dirty="0" smtClean="0"/>
              <a:t> </a:t>
            </a:r>
            <a:r>
              <a:rPr lang="it-IT" sz="2200" dirty="0"/>
              <a:t>/ </a:t>
            </a:r>
            <a:r>
              <a:rPr lang="it-IT" sz="2200" dirty="0" smtClean="0"/>
              <a:t>0,056 </a:t>
            </a:r>
            <a:r>
              <a:rPr lang="it-IT" sz="2200" dirty="0" smtClean="0"/>
              <a:t>l = </a:t>
            </a:r>
            <a:r>
              <a:rPr lang="it-IT" sz="2200" dirty="0" smtClean="0"/>
              <a:t>0,0178 </a:t>
            </a:r>
            <a:r>
              <a:rPr lang="it-IT" sz="2200" dirty="0" err="1" smtClean="0"/>
              <a:t>mol</a:t>
            </a:r>
            <a:endParaRPr lang="it-IT" sz="2200" dirty="0"/>
          </a:p>
          <a:p>
            <a:pPr marL="0" indent="0">
              <a:buNone/>
            </a:pPr>
            <a:r>
              <a:rPr lang="it-IT" sz="2200" dirty="0" err="1" smtClean="0"/>
              <a:t>pH</a:t>
            </a:r>
            <a:r>
              <a:rPr lang="it-IT" sz="2200" dirty="0" smtClean="0"/>
              <a:t> </a:t>
            </a:r>
            <a:r>
              <a:rPr lang="it-IT" sz="2200" dirty="0"/>
              <a:t>= -lg </a:t>
            </a:r>
            <a:r>
              <a:rPr lang="it-IT" sz="2200" dirty="0" smtClean="0"/>
              <a:t>0,0178 </a:t>
            </a:r>
            <a:r>
              <a:rPr lang="it-IT" sz="2200" dirty="0" err="1" smtClean="0"/>
              <a:t>mol</a:t>
            </a:r>
            <a:r>
              <a:rPr lang="it-IT" sz="2200" dirty="0" smtClean="0"/>
              <a:t> = </a:t>
            </a:r>
            <a:r>
              <a:rPr lang="it-IT" sz="2200" dirty="0" smtClean="0"/>
              <a:t>1,75</a:t>
            </a:r>
            <a:endParaRPr lang="it-IT" sz="2200" dirty="0"/>
          </a:p>
          <a:p>
            <a:pPr lvl="1"/>
            <a:endParaRPr lang="de-DE" sz="2400" dirty="0"/>
          </a:p>
          <a:p>
            <a:pPr lvl="1"/>
            <a:endParaRPr lang="de-DE" dirty="0"/>
          </a:p>
        </p:txBody>
      </p:sp>
      <p:cxnSp>
        <p:nvCxnSpPr>
          <p:cNvPr id="7" name="Gerade Verbindung mit Pfeil 6"/>
          <p:cNvCxnSpPr/>
          <p:nvPr/>
        </p:nvCxnSpPr>
        <p:spPr>
          <a:xfrm flipH="1" flipV="1">
            <a:off x="8384146" y="1197735"/>
            <a:ext cx="12879" cy="265304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Gerade Verbindung mit Pfeil 8"/>
          <p:cNvCxnSpPr>
            <a:endCxn id="3" idx="3"/>
          </p:cNvCxnSpPr>
          <p:nvPr/>
        </p:nvCxnSpPr>
        <p:spPr>
          <a:xfrm flipV="1">
            <a:off x="8409904" y="3857223"/>
            <a:ext cx="2718344" cy="64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Freihandform 9"/>
          <p:cNvSpPr/>
          <p:nvPr/>
        </p:nvSpPr>
        <p:spPr>
          <a:xfrm>
            <a:off x="8278152" y="1714219"/>
            <a:ext cx="3139710" cy="1830093"/>
          </a:xfrm>
          <a:custGeom>
            <a:avLst/>
            <a:gdLst>
              <a:gd name="connsiteX0" fmla="*/ 0 w 3139710"/>
              <a:gd name="connsiteY0" fmla="*/ 9385 h 1830093"/>
              <a:gd name="connsiteX1" fmla="*/ 412694 w 3139710"/>
              <a:gd name="connsiteY1" fmla="*/ 9385 h 1830093"/>
              <a:gd name="connsiteX2" fmla="*/ 436970 w 3139710"/>
              <a:gd name="connsiteY2" fmla="*/ 17477 h 1830093"/>
              <a:gd name="connsiteX3" fmla="*/ 962952 w 3139710"/>
              <a:gd name="connsiteY3" fmla="*/ 33661 h 1830093"/>
              <a:gd name="connsiteX4" fmla="*/ 1035781 w 3139710"/>
              <a:gd name="connsiteY4" fmla="*/ 74121 h 1830093"/>
              <a:gd name="connsiteX5" fmla="*/ 1060057 w 3139710"/>
              <a:gd name="connsiteY5" fmla="*/ 90305 h 1830093"/>
              <a:gd name="connsiteX6" fmla="*/ 1100517 w 3139710"/>
              <a:gd name="connsiteY6" fmla="*/ 122673 h 1830093"/>
              <a:gd name="connsiteX7" fmla="*/ 1149069 w 3139710"/>
              <a:gd name="connsiteY7" fmla="*/ 155041 h 1830093"/>
              <a:gd name="connsiteX8" fmla="*/ 1181437 w 3139710"/>
              <a:gd name="connsiteY8" fmla="*/ 203593 h 1830093"/>
              <a:gd name="connsiteX9" fmla="*/ 1221898 w 3139710"/>
              <a:gd name="connsiteY9" fmla="*/ 260238 h 1830093"/>
              <a:gd name="connsiteX10" fmla="*/ 1246174 w 3139710"/>
              <a:gd name="connsiteY10" fmla="*/ 308790 h 1830093"/>
              <a:gd name="connsiteX11" fmla="*/ 1262358 w 3139710"/>
              <a:gd name="connsiteY11" fmla="*/ 357342 h 1830093"/>
              <a:gd name="connsiteX12" fmla="*/ 1270450 w 3139710"/>
              <a:gd name="connsiteY12" fmla="*/ 381618 h 1830093"/>
              <a:gd name="connsiteX13" fmla="*/ 1278542 w 3139710"/>
              <a:gd name="connsiteY13" fmla="*/ 405894 h 1830093"/>
              <a:gd name="connsiteX14" fmla="*/ 1310910 w 3139710"/>
              <a:gd name="connsiteY14" fmla="*/ 478723 h 1830093"/>
              <a:gd name="connsiteX15" fmla="*/ 1327094 w 3139710"/>
              <a:gd name="connsiteY15" fmla="*/ 527275 h 1830093"/>
              <a:gd name="connsiteX16" fmla="*/ 1335186 w 3139710"/>
              <a:gd name="connsiteY16" fmla="*/ 551551 h 1830093"/>
              <a:gd name="connsiteX17" fmla="*/ 1343278 w 3139710"/>
              <a:gd name="connsiteY17" fmla="*/ 592011 h 1830093"/>
              <a:gd name="connsiteX18" fmla="*/ 1359462 w 3139710"/>
              <a:gd name="connsiteY18" fmla="*/ 689116 h 1830093"/>
              <a:gd name="connsiteX19" fmla="*/ 1367554 w 3139710"/>
              <a:gd name="connsiteY19" fmla="*/ 729576 h 1830093"/>
              <a:gd name="connsiteX20" fmla="*/ 1383738 w 3139710"/>
              <a:gd name="connsiteY20" fmla="*/ 778128 h 1830093"/>
              <a:gd name="connsiteX21" fmla="*/ 1399922 w 3139710"/>
              <a:gd name="connsiteY21" fmla="*/ 948061 h 1830093"/>
              <a:gd name="connsiteX22" fmla="*/ 1408014 w 3139710"/>
              <a:gd name="connsiteY22" fmla="*/ 1020889 h 1830093"/>
              <a:gd name="connsiteX23" fmla="*/ 1416106 w 3139710"/>
              <a:gd name="connsiteY23" fmla="*/ 1045165 h 1830093"/>
              <a:gd name="connsiteX24" fmla="*/ 1432290 w 3139710"/>
              <a:gd name="connsiteY24" fmla="*/ 1142269 h 1830093"/>
              <a:gd name="connsiteX25" fmla="*/ 1440383 w 3139710"/>
              <a:gd name="connsiteY25" fmla="*/ 1182730 h 1830093"/>
              <a:gd name="connsiteX26" fmla="*/ 1456567 w 3139710"/>
              <a:gd name="connsiteY26" fmla="*/ 1231282 h 1830093"/>
              <a:gd name="connsiteX27" fmla="*/ 1480843 w 3139710"/>
              <a:gd name="connsiteY27" fmla="*/ 1304110 h 1830093"/>
              <a:gd name="connsiteX28" fmla="*/ 1488935 w 3139710"/>
              <a:gd name="connsiteY28" fmla="*/ 1328386 h 1830093"/>
              <a:gd name="connsiteX29" fmla="*/ 1505119 w 3139710"/>
              <a:gd name="connsiteY29" fmla="*/ 1352662 h 1830093"/>
              <a:gd name="connsiteX30" fmla="*/ 1513211 w 3139710"/>
              <a:gd name="connsiteY30" fmla="*/ 1376939 h 1830093"/>
              <a:gd name="connsiteX31" fmla="*/ 1545579 w 3139710"/>
              <a:gd name="connsiteY31" fmla="*/ 1425491 h 1830093"/>
              <a:gd name="connsiteX32" fmla="*/ 1561763 w 3139710"/>
              <a:gd name="connsiteY32" fmla="*/ 1498319 h 1830093"/>
              <a:gd name="connsiteX33" fmla="*/ 1586039 w 3139710"/>
              <a:gd name="connsiteY33" fmla="*/ 1546871 h 1830093"/>
              <a:gd name="connsiteX34" fmla="*/ 1602223 w 3139710"/>
              <a:gd name="connsiteY34" fmla="*/ 1627792 h 1830093"/>
              <a:gd name="connsiteX35" fmla="*/ 1634591 w 3139710"/>
              <a:gd name="connsiteY35" fmla="*/ 1676344 h 1830093"/>
              <a:gd name="connsiteX36" fmla="*/ 1658867 w 3139710"/>
              <a:gd name="connsiteY36" fmla="*/ 1684436 h 1830093"/>
              <a:gd name="connsiteX37" fmla="*/ 1683144 w 3139710"/>
              <a:gd name="connsiteY37" fmla="*/ 1700620 h 1830093"/>
              <a:gd name="connsiteX38" fmla="*/ 1731696 w 3139710"/>
              <a:gd name="connsiteY38" fmla="*/ 1708712 h 1830093"/>
              <a:gd name="connsiteX39" fmla="*/ 1755972 w 3139710"/>
              <a:gd name="connsiteY39" fmla="*/ 1716804 h 1830093"/>
              <a:gd name="connsiteX40" fmla="*/ 1788340 w 3139710"/>
              <a:gd name="connsiteY40" fmla="*/ 1724896 h 1830093"/>
              <a:gd name="connsiteX41" fmla="*/ 1820708 w 3139710"/>
              <a:gd name="connsiteY41" fmla="*/ 1741080 h 1830093"/>
              <a:gd name="connsiteX42" fmla="*/ 1853076 w 3139710"/>
              <a:gd name="connsiteY42" fmla="*/ 1749172 h 1830093"/>
              <a:gd name="connsiteX43" fmla="*/ 1925905 w 3139710"/>
              <a:gd name="connsiteY43" fmla="*/ 1773448 h 1830093"/>
              <a:gd name="connsiteX44" fmla="*/ 1950181 w 3139710"/>
              <a:gd name="connsiteY44" fmla="*/ 1781540 h 1830093"/>
              <a:gd name="connsiteX45" fmla="*/ 2014917 w 3139710"/>
              <a:gd name="connsiteY45" fmla="*/ 1797724 h 1830093"/>
              <a:gd name="connsiteX46" fmla="*/ 2039193 w 3139710"/>
              <a:gd name="connsiteY46" fmla="*/ 1813908 h 1830093"/>
              <a:gd name="connsiteX47" fmla="*/ 2071561 w 3139710"/>
              <a:gd name="connsiteY47" fmla="*/ 1822000 h 1830093"/>
              <a:gd name="connsiteX48" fmla="*/ 2095837 w 3139710"/>
              <a:gd name="connsiteY48" fmla="*/ 1830093 h 1830093"/>
              <a:gd name="connsiteX49" fmla="*/ 2273862 w 3139710"/>
              <a:gd name="connsiteY49" fmla="*/ 1822000 h 1830093"/>
              <a:gd name="connsiteX50" fmla="*/ 2298138 w 3139710"/>
              <a:gd name="connsiteY50" fmla="*/ 1805816 h 1830093"/>
              <a:gd name="connsiteX51" fmla="*/ 2411427 w 3139710"/>
              <a:gd name="connsiteY51" fmla="*/ 1797724 h 1830093"/>
              <a:gd name="connsiteX52" fmla="*/ 2492347 w 3139710"/>
              <a:gd name="connsiteY52" fmla="*/ 1789632 h 1830093"/>
              <a:gd name="connsiteX53" fmla="*/ 2710832 w 3139710"/>
              <a:gd name="connsiteY53" fmla="*/ 1773448 h 1830093"/>
              <a:gd name="connsiteX54" fmla="*/ 2994053 w 3139710"/>
              <a:gd name="connsiteY54" fmla="*/ 1781540 h 1830093"/>
              <a:gd name="connsiteX55" fmla="*/ 3083066 w 3139710"/>
              <a:gd name="connsiteY55" fmla="*/ 1789632 h 1830093"/>
              <a:gd name="connsiteX56" fmla="*/ 3139710 w 3139710"/>
              <a:gd name="connsiteY56" fmla="*/ 1797724 h 1830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3139710" h="1830093">
                <a:moveTo>
                  <a:pt x="0" y="9385"/>
                </a:moveTo>
                <a:cubicBezTo>
                  <a:pt x="194067" y="-2031"/>
                  <a:pt x="161738" y="-4180"/>
                  <a:pt x="412694" y="9385"/>
                </a:cubicBezTo>
                <a:cubicBezTo>
                  <a:pt x="421211" y="9845"/>
                  <a:pt x="428460" y="16890"/>
                  <a:pt x="436970" y="17477"/>
                </a:cubicBezTo>
                <a:cubicBezTo>
                  <a:pt x="530346" y="23917"/>
                  <a:pt x="910322" y="32312"/>
                  <a:pt x="962952" y="33661"/>
                </a:cubicBezTo>
                <a:cubicBezTo>
                  <a:pt x="1005682" y="47904"/>
                  <a:pt x="980132" y="37021"/>
                  <a:pt x="1035781" y="74121"/>
                </a:cubicBezTo>
                <a:lnTo>
                  <a:pt x="1060057" y="90305"/>
                </a:lnTo>
                <a:cubicBezTo>
                  <a:pt x="1089960" y="135160"/>
                  <a:pt x="1059132" y="99681"/>
                  <a:pt x="1100517" y="122673"/>
                </a:cubicBezTo>
                <a:cubicBezTo>
                  <a:pt x="1117520" y="132119"/>
                  <a:pt x="1149069" y="155041"/>
                  <a:pt x="1149069" y="155041"/>
                </a:cubicBezTo>
                <a:cubicBezTo>
                  <a:pt x="1175841" y="235356"/>
                  <a:pt x="1130924" y="112668"/>
                  <a:pt x="1181437" y="203593"/>
                </a:cubicBezTo>
                <a:cubicBezTo>
                  <a:pt x="1215767" y="265388"/>
                  <a:pt x="1173712" y="244177"/>
                  <a:pt x="1221898" y="260238"/>
                </a:cubicBezTo>
                <a:cubicBezTo>
                  <a:pt x="1251409" y="348772"/>
                  <a:pt x="1204343" y="214671"/>
                  <a:pt x="1246174" y="308790"/>
                </a:cubicBezTo>
                <a:cubicBezTo>
                  <a:pt x="1253102" y="324379"/>
                  <a:pt x="1256963" y="341158"/>
                  <a:pt x="1262358" y="357342"/>
                </a:cubicBezTo>
                <a:lnTo>
                  <a:pt x="1270450" y="381618"/>
                </a:lnTo>
                <a:cubicBezTo>
                  <a:pt x="1273147" y="389710"/>
                  <a:pt x="1273811" y="398797"/>
                  <a:pt x="1278542" y="405894"/>
                </a:cubicBezTo>
                <a:cubicBezTo>
                  <a:pt x="1304189" y="444365"/>
                  <a:pt x="1291650" y="420943"/>
                  <a:pt x="1310910" y="478723"/>
                </a:cubicBezTo>
                <a:lnTo>
                  <a:pt x="1327094" y="527275"/>
                </a:lnTo>
                <a:cubicBezTo>
                  <a:pt x="1329791" y="535367"/>
                  <a:pt x="1333513" y="543187"/>
                  <a:pt x="1335186" y="551551"/>
                </a:cubicBezTo>
                <a:cubicBezTo>
                  <a:pt x="1337883" y="565038"/>
                  <a:pt x="1340888" y="578467"/>
                  <a:pt x="1343278" y="592011"/>
                </a:cubicBezTo>
                <a:cubicBezTo>
                  <a:pt x="1348981" y="624326"/>
                  <a:pt x="1353026" y="656938"/>
                  <a:pt x="1359462" y="689116"/>
                </a:cubicBezTo>
                <a:cubicBezTo>
                  <a:pt x="1362159" y="702603"/>
                  <a:pt x="1363935" y="716307"/>
                  <a:pt x="1367554" y="729576"/>
                </a:cubicBezTo>
                <a:cubicBezTo>
                  <a:pt x="1372043" y="746034"/>
                  <a:pt x="1383738" y="778128"/>
                  <a:pt x="1383738" y="778128"/>
                </a:cubicBezTo>
                <a:cubicBezTo>
                  <a:pt x="1395736" y="934096"/>
                  <a:pt x="1386084" y="830439"/>
                  <a:pt x="1399922" y="948061"/>
                </a:cubicBezTo>
                <a:cubicBezTo>
                  <a:pt x="1402776" y="972319"/>
                  <a:pt x="1403998" y="996796"/>
                  <a:pt x="1408014" y="1020889"/>
                </a:cubicBezTo>
                <a:cubicBezTo>
                  <a:pt x="1409416" y="1029303"/>
                  <a:pt x="1414433" y="1036801"/>
                  <a:pt x="1416106" y="1045165"/>
                </a:cubicBezTo>
                <a:cubicBezTo>
                  <a:pt x="1422541" y="1077342"/>
                  <a:pt x="1425854" y="1110092"/>
                  <a:pt x="1432290" y="1142269"/>
                </a:cubicBezTo>
                <a:cubicBezTo>
                  <a:pt x="1434988" y="1155756"/>
                  <a:pt x="1436764" y="1169461"/>
                  <a:pt x="1440383" y="1182730"/>
                </a:cubicBezTo>
                <a:cubicBezTo>
                  <a:pt x="1444872" y="1199188"/>
                  <a:pt x="1451172" y="1215098"/>
                  <a:pt x="1456567" y="1231282"/>
                </a:cubicBezTo>
                <a:lnTo>
                  <a:pt x="1480843" y="1304110"/>
                </a:lnTo>
                <a:cubicBezTo>
                  <a:pt x="1483540" y="1312202"/>
                  <a:pt x="1484204" y="1321289"/>
                  <a:pt x="1488935" y="1328386"/>
                </a:cubicBezTo>
                <a:lnTo>
                  <a:pt x="1505119" y="1352662"/>
                </a:lnTo>
                <a:cubicBezTo>
                  <a:pt x="1507816" y="1360754"/>
                  <a:pt x="1509068" y="1369482"/>
                  <a:pt x="1513211" y="1376939"/>
                </a:cubicBezTo>
                <a:cubicBezTo>
                  <a:pt x="1522657" y="1393942"/>
                  <a:pt x="1545579" y="1425491"/>
                  <a:pt x="1545579" y="1425491"/>
                </a:cubicBezTo>
                <a:cubicBezTo>
                  <a:pt x="1548687" y="1444139"/>
                  <a:pt x="1551803" y="1478398"/>
                  <a:pt x="1561763" y="1498319"/>
                </a:cubicBezTo>
                <a:cubicBezTo>
                  <a:pt x="1593136" y="1561065"/>
                  <a:pt x="1565700" y="1485853"/>
                  <a:pt x="1586039" y="1546871"/>
                </a:cubicBezTo>
                <a:cubicBezTo>
                  <a:pt x="1588049" y="1560944"/>
                  <a:pt x="1591359" y="1608236"/>
                  <a:pt x="1602223" y="1627792"/>
                </a:cubicBezTo>
                <a:cubicBezTo>
                  <a:pt x="1611669" y="1644795"/>
                  <a:pt x="1616138" y="1670193"/>
                  <a:pt x="1634591" y="1676344"/>
                </a:cubicBezTo>
                <a:cubicBezTo>
                  <a:pt x="1642683" y="1679041"/>
                  <a:pt x="1651238" y="1680621"/>
                  <a:pt x="1658867" y="1684436"/>
                </a:cubicBezTo>
                <a:cubicBezTo>
                  <a:pt x="1667566" y="1688785"/>
                  <a:pt x="1673917" y="1697545"/>
                  <a:pt x="1683144" y="1700620"/>
                </a:cubicBezTo>
                <a:cubicBezTo>
                  <a:pt x="1698709" y="1705808"/>
                  <a:pt x="1715679" y="1705153"/>
                  <a:pt x="1731696" y="1708712"/>
                </a:cubicBezTo>
                <a:cubicBezTo>
                  <a:pt x="1740023" y="1710562"/>
                  <a:pt x="1747770" y="1714461"/>
                  <a:pt x="1755972" y="1716804"/>
                </a:cubicBezTo>
                <a:cubicBezTo>
                  <a:pt x="1766665" y="1719859"/>
                  <a:pt x="1777927" y="1720991"/>
                  <a:pt x="1788340" y="1724896"/>
                </a:cubicBezTo>
                <a:cubicBezTo>
                  <a:pt x="1799635" y="1729132"/>
                  <a:pt x="1809413" y="1736844"/>
                  <a:pt x="1820708" y="1741080"/>
                </a:cubicBezTo>
                <a:cubicBezTo>
                  <a:pt x="1831121" y="1744985"/>
                  <a:pt x="1842424" y="1745976"/>
                  <a:pt x="1853076" y="1749172"/>
                </a:cubicBezTo>
                <a:cubicBezTo>
                  <a:pt x="1853088" y="1749175"/>
                  <a:pt x="1913761" y="1769400"/>
                  <a:pt x="1925905" y="1773448"/>
                </a:cubicBezTo>
                <a:cubicBezTo>
                  <a:pt x="1933997" y="1776145"/>
                  <a:pt x="1941906" y="1779471"/>
                  <a:pt x="1950181" y="1781540"/>
                </a:cubicBezTo>
                <a:lnTo>
                  <a:pt x="2014917" y="1797724"/>
                </a:lnTo>
                <a:cubicBezTo>
                  <a:pt x="2023009" y="1803119"/>
                  <a:pt x="2030254" y="1810077"/>
                  <a:pt x="2039193" y="1813908"/>
                </a:cubicBezTo>
                <a:cubicBezTo>
                  <a:pt x="2049415" y="1818289"/>
                  <a:pt x="2060868" y="1818945"/>
                  <a:pt x="2071561" y="1822000"/>
                </a:cubicBezTo>
                <a:cubicBezTo>
                  <a:pt x="2079763" y="1824343"/>
                  <a:pt x="2087745" y="1827395"/>
                  <a:pt x="2095837" y="1830093"/>
                </a:cubicBezTo>
                <a:cubicBezTo>
                  <a:pt x="2155179" y="1827395"/>
                  <a:pt x="2214882" y="1829078"/>
                  <a:pt x="2273862" y="1822000"/>
                </a:cubicBezTo>
                <a:cubicBezTo>
                  <a:pt x="2283518" y="1820841"/>
                  <a:pt x="2288561" y="1807506"/>
                  <a:pt x="2298138" y="1805816"/>
                </a:cubicBezTo>
                <a:cubicBezTo>
                  <a:pt x="2335421" y="1799237"/>
                  <a:pt x="2373699" y="1800868"/>
                  <a:pt x="2411427" y="1797724"/>
                </a:cubicBezTo>
                <a:cubicBezTo>
                  <a:pt x="2438441" y="1795473"/>
                  <a:pt x="2465374" y="1792329"/>
                  <a:pt x="2492347" y="1789632"/>
                </a:cubicBezTo>
                <a:cubicBezTo>
                  <a:pt x="2578816" y="1768015"/>
                  <a:pt x="2547904" y="1773448"/>
                  <a:pt x="2710832" y="1773448"/>
                </a:cubicBezTo>
                <a:cubicBezTo>
                  <a:pt x="2805278" y="1773448"/>
                  <a:pt x="2899646" y="1778843"/>
                  <a:pt x="2994053" y="1781540"/>
                </a:cubicBezTo>
                <a:cubicBezTo>
                  <a:pt x="3023724" y="1784237"/>
                  <a:pt x="3053534" y="1785694"/>
                  <a:pt x="3083066" y="1789632"/>
                </a:cubicBezTo>
                <a:cubicBezTo>
                  <a:pt x="3158476" y="1799687"/>
                  <a:pt x="3078707" y="1797724"/>
                  <a:pt x="3139710" y="1797724"/>
                </a:cubicBez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Multiplizieren 10"/>
          <p:cNvSpPr/>
          <p:nvPr/>
        </p:nvSpPr>
        <p:spPr>
          <a:xfrm>
            <a:off x="8221389" y="1589195"/>
            <a:ext cx="307048" cy="250048"/>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Multiplizieren 11"/>
          <p:cNvSpPr/>
          <p:nvPr/>
        </p:nvSpPr>
        <p:spPr>
          <a:xfrm>
            <a:off x="9537244" y="2422063"/>
            <a:ext cx="310763" cy="30480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Multiplizieren 12"/>
          <p:cNvSpPr/>
          <p:nvPr/>
        </p:nvSpPr>
        <p:spPr>
          <a:xfrm>
            <a:off x="8846712" y="1589195"/>
            <a:ext cx="240844" cy="338667"/>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414147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Einführung Puffer</a:t>
            </a:r>
            <a:endParaRPr lang="de-DE" dirty="0"/>
          </a:p>
        </p:txBody>
      </p:sp>
      <p:sp>
        <p:nvSpPr>
          <p:cNvPr id="3" name="Inhaltsplatzhalter 2"/>
          <p:cNvSpPr>
            <a:spLocks noGrp="1"/>
          </p:cNvSpPr>
          <p:nvPr>
            <p:ph idx="1"/>
          </p:nvPr>
        </p:nvSpPr>
        <p:spPr/>
        <p:txBody>
          <a:bodyPr>
            <a:normAutofit/>
          </a:bodyPr>
          <a:lstStyle/>
          <a:p>
            <a:pPr marL="0" indent="0" algn="ctr">
              <a:buNone/>
            </a:pPr>
            <a:r>
              <a:rPr lang="de-DE" sz="2400" dirty="0" smtClean="0"/>
              <a:t>„</a:t>
            </a:r>
            <a:r>
              <a:rPr lang="de-DE" sz="2800" dirty="0" smtClean="0"/>
              <a:t>Ein </a:t>
            </a:r>
            <a:r>
              <a:rPr lang="de-DE" sz="2800" dirty="0"/>
              <a:t>Puffer ist ein Stoffgemisch, dessen pH-Wert (Konzentration der Protonen/</a:t>
            </a:r>
            <a:r>
              <a:rPr lang="de-DE" sz="2800" dirty="0" err="1"/>
              <a:t>Oxoniumionen</a:t>
            </a:r>
            <a:r>
              <a:rPr lang="de-DE" sz="2800" dirty="0"/>
              <a:t>) sich bei Zugabe einer Säure oder einer Base wesentlich weniger stark ändert, als dies in einem </a:t>
            </a:r>
            <a:r>
              <a:rPr lang="de-DE" sz="2800" dirty="0" err="1"/>
              <a:t>ungepufferten</a:t>
            </a:r>
            <a:r>
              <a:rPr lang="de-DE" sz="2800" dirty="0"/>
              <a:t> System der Fall wäre</a:t>
            </a:r>
            <a:r>
              <a:rPr lang="de-DE" sz="2800" dirty="0" smtClean="0"/>
              <a:t>.“ </a:t>
            </a:r>
          </a:p>
          <a:p>
            <a:r>
              <a:rPr lang="de-DE" sz="2800" dirty="0" smtClean="0"/>
              <a:t>Wirkung </a:t>
            </a:r>
          </a:p>
          <a:p>
            <a:pPr lvl="1"/>
            <a:r>
              <a:rPr lang="de-DE" sz="2400" dirty="0" smtClean="0"/>
              <a:t>Umsetzung der zugeführten Protonen</a:t>
            </a:r>
            <a:r>
              <a:rPr lang="de-DE" sz="2400" dirty="0"/>
              <a:t>/ </a:t>
            </a:r>
            <a:r>
              <a:rPr lang="de-DE" sz="2400" dirty="0" err="1"/>
              <a:t>Oxoniumionen</a:t>
            </a:r>
            <a:r>
              <a:rPr lang="de-DE" sz="2400" dirty="0"/>
              <a:t> (H</a:t>
            </a:r>
            <a:r>
              <a:rPr lang="de-DE" sz="2400" baseline="30000" dirty="0"/>
              <a:t>+</a:t>
            </a:r>
            <a:r>
              <a:rPr lang="de-DE" sz="2400" dirty="0"/>
              <a:t>/H</a:t>
            </a:r>
            <a:r>
              <a:rPr lang="de-DE" sz="2400" baseline="-25000" dirty="0"/>
              <a:t>3</a:t>
            </a:r>
            <a:r>
              <a:rPr lang="de-DE" sz="2400" dirty="0"/>
              <a:t>O</a:t>
            </a:r>
            <a:r>
              <a:rPr lang="de-DE" sz="2400" baseline="30000" dirty="0"/>
              <a:t>+</a:t>
            </a:r>
            <a:r>
              <a:rPr lang="de-DE" sz="2400" dirty="0"/>
              <a:t>) bzw. der Hydroxidionen (OH</a:t>
            </a:r>
            <a:r>
              <a:rPr lang="de-DE" sz="2400" baseline="30000" dirty="0"/>
              <a:t>−</a:t>
            </a:r>
            <a:r>
              <a:rPr lang="de-DE" sz="2400" dirty="0"/>
              <a:t>) zu schwachen Säuren bzw. </a:t>
            </a:r>
            <a:r>
              <a:rPr lang="de-DE" sz="2400" dirty="0" smtClean="0"/>
              <a:t>Basen</a:t>
            </a:r>
            <a:endParaRPr lang="de-DE" sz="2400" dirty="0"/>
          </a:p>
        </p:txBody>
      </p:sp>
    </p:spTree>
    <p:extLst>
      <p:ext uri="{BB962C8B-B14F-4D97-AF65-F5344CB8AC3E}">
        <p14:creationId xmlns:p14="http://schemas.microsoft.com/office/powerpoint/2010/main" val="1413014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Definition </a:t>
            </a:r>
            <a:r>
              <a:rPr lang="de-DE" dirty="0" err="1" smtClean="0"/>
              <a:t>Hendersson</a:t>
            </a:r>
            <a:r>
              <a:rPr lang="de-DE" dirty="0" smtClean="0"/>
              <a:t>-</a:t>
            </a:r>
            <a:r>
              <a:rPr lang="de-DE" dirty="0" err="1" smtClean="0"/>
              <a:t>Hasselbalch</a:t>
            </a:r>
            <a:r>
              <a:rPr lang="de-DE" dirty="0" smtClean="0"/>
              <a:t>-Gleichung</a:t>
            </a:r>
            <a:endParaRPr lang="de-DE" dirty="0"/>
          </a:p>
        </p:txBody>
      </p:sp>
      <p:sp>
        <p:nvSpPr>
          <p:cNvPr id="3" name="Inhaltsplatzhalter 2"/>
          <p:cNvSpPr>
            <a:spLocks noGrp="1"/>
          </p:cNvSpPr>
          <p:nvPr>
            <p:ph idx="1"/>
          </p:nvPr>
        </p:nvSpPr>
        <p:spPr/>
        <p:txBody>
          <a:bodyPr>
            <a:normAutofit/>
          </a:bodyPr>
          <a:lstStyle/>
          <a:p>
            <a:pPr marL="0" indent="0" algn="ctr">
              <a:buNone/>
            </a:pPr>
            <a:r>
              <a:rPr lang="de-DE" sz="2800" dirty="0" smtClean="0"/>
              <a:t>„Die </a:t>
            </a:r>
            <a:r>
              <a:rPr lang="de-DE" sz="2800" dirty="0"/>
              <a:t>Henderson-</a:t>
            </a:r>
            <a:r>
              <a:rPr lang="de-DE" sz="2800" dirty="0" err="1"/>
              <a:t>Hasselbalch</a:t>
            </a:r>
            <a:r>
              <a:rPr lang="de-DE" sz="2800" dirty="0"/>
              <a:t>-Gleichung, auch Puffergleichung genannt, beschreibt den Zusammenhang zwischen dem pH-Wert und der Lage des Gleichgewichts einer Säure-Base-Reaktion zwischen einer mittelstarken Säure und ihrer korrespondierenden mittelstarken Base in </a:t>
            </a:r>
            <a:r>
              <a:rPr lang="de-DE" sz="2800" dirty="0" smtClean="0"/>
              <a:t>verdünnten </a:t>
            </a:r>
            <a:r>
              <a:rPr lang="de-DE" sz="2800" dirty="0"/>
              <a:t>(≤ 1 </a:t>
            </a:r>
            <a:r>
              <a:rPr lang="de-DE" sz="2800" dirty="0" err="1"/>
              <a:t>mol</a:t>
            </a:r>
            <a:r>
              <a:rPr lang="de-DE" sz="2800" dirty="0"/>
              <a:t>/l), wässrigen Lösungen</a:t>
            </a:r>
            <a:r>
              <a:rPr lang="de-DE" sz="2800" dirty="0" smtClean="0"/>
              <a:t>.“</a:t>
            </a:r>
          </a:p>
          <a:p>
            <a:pPr marL="0" indent="0" algn="ctr">
              <a:buNone/>
            </a:pPr>
            <a:endParaRPr lang="de-DE" sz="2800" dirty="0" smtClean="0"/>
          </a:p>
          <a:p>
            <a:r>
              <a:rPr lang="de-DE" sz="2800" dirty="0" smtClean="0"/>
              <a:t>pH = </a:t>
            </a:r>
            <a:r>
              <a:rPr lang="de-DE" sz="2800" dirty="0" err="1" smtClean="0"/>
              <a:t>pK</a:t>
            </a:r>
            <a:r>
              <a:rPr lang="de-DE" sz="2800" baseline="-25000" dirty="0" err="1" smtClean="0"/>
              <a:t>S</a:t>
            </a:r>
            <a:r>
              <a:rPr lang="de-DE" sz="2800" dirty="0" smtClean="0"/>
              <a:t> </a:t>
            </a:r>
            <a:r>
              <a:rPr lang="de-DE" sz="2800" dirty="0" smtClean="0"/>
              <a:t>+ </a:t>
            </a:r>
            <a:r>
              <a:rPr lang="de-DE" sz="2800" dirty="0" smtClean="0"/>
              <a:t>log(c(Base: A</a:t>
            </a:r>
            <a:r>
              <a:rPr lang="de-DE" sz="2800" dirty="0" smtClean="0">
                <a:latin typeface="Calibri" panose="020F0502020204030204" pitchFamily="34" charset="0"/>
              </a:rPr>
              <a:t>⁻</a:t>
            </a:r>
            <a:r>
              <a:rPr lang="de-DE" sz="2800" dirty="0" smtClean="0"/>
              <a:t>)/c(Säure: HA))</a:t>
            </a:r>
            <a:endParaRPr lang="de-DE" sz="2800" dirty="0"/>
          </a:p>
        </p:txBody>
      </p:sp>
    </p:spTree>
    <p:extLst>
      <p:ext uri="{BB962C8B-B14F-4D97-AF65-F5344CB8AC3E}">
        <p14:creationId xmlns:p14="http://schemas.microsoft.com/office/powerpoint/2010/main" val="16880669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69848" y="0"/>
            <a:ext cx="10058400" cy="1609344"/>
          </a:xfrm>
        </p:spPr>
        <p:txBody>
          <a:bodyPr/>
          <a:lstStyle/>
          <a:p>
            <a:r>
              <a:rPr lang="de-DE" dirty="0" smtClean="0"/>
              <a:t>Beispiel </a:t>
            </a:r>
            <a:r>
              <a:rPr lang="de-DE" dirty="0" smtClean="0"/>
              <a:t>2 </a:t>
            </a:r>
            <a:endParaRPr lang="de-DE" dirty="0"/>
          </a:p>
        </p:txBody>
      </p:sp>
      <p:sp>
        <p:nvSpPr>
          <p:cNvPr id="3" name="Inhaltsplatzhalter 2"/>
          <p:cNvSpPr>
            <a:spLocks noGrp="1"/>
          </p:cNvSpPr>
          <p:nvPr>
            <p:ph idx="1"/>
          </p:nvPr>
        </p:nvSpPr>
        <p:spPr>
          <a:xfrm>
            <a:off x="1069848" y="1259969"/>
            <a:ext cx="10058400" cy="4804325"/>
          </a:xfrm>
        </p:spPr>
        <p:txBody>
          <a:bodyPr>
            <a:noAutofit/>
          </a:bodyPr>
          <a:lstStyle/>
          <a:p>
            <a:r>
              <a:rPr lang="de-DE" sz="2400" dirty="0" smtClean="0"/>
              <a:t>1.3</a:t>
            </a:r>
          </a:p>
          <a:p>
            <a:pPr marL="0" indent="0">
              <a:buNone/>
            </a:pPr>
            <a:r>
              <a:rPr lang="de-DE" sz="2400" dirty="0" smtClean="0"/>
              <a:t>Gegeben: pH = 7</a:t>
            </a:r>
          </a:p>
          <a:p>
            <a:pPr marL="0" indent="0">
              <a:buNone/>
            </a:pPr>
            <a:r>
              <a:rPr lang="de-DE" sz="2400" dirty="0"/>
              <a:t>	</a:t>
            </a:r>
            <a:r>
              <a:rPr lang="de-DE" sz="2400" dirty="0" smtClean="0"/>
              <a:t>   </a:t>
            </a:r>
            <a:r>
              <a:rPr lang="de-DE" sz="2400" dirty="0" err="1" smtClean="0"/>
              <a:t>pK</a:t>
            </a:r>
            <a:r>
              <a:rPr lang="de-DE" sz="2400" baseline="-25000" dirty="0" err="1" smtClean="0"/>
              <a:t>S</a:t>
            </a:r>
            <a:r>
              <a:rPr lang="de-DE" sz="2400" dirty="0" smtClean="0"/>
              <a:t> </a:t>
            </a:r>
            <a:r>
              <a:rPr lang="de-DE" sz="2400" dirty="0" smtClean="0"/>
              <a:t>(H</a:t>
            </a:r>
            <a:r>
              <a:rPr lang="de-DE" sz="2400" dirty="0" smtClean="0">
                <a:latin typeface="Calibri" panose="020F0502020204030204" pitchFamily="34" charset="0"/>
              </a:rPr>
              <a:t>₂</a:t>
            </a:r>
            <a:r>
              <a:rPr lang="de-DE" sz="2400" dirty="0" smtClean="0"/>
              <a:t>CO</a:t>
            </a:r>
            <a:r>
              <a:rPr lang="de-DE" sz="2400" dirty="0" smtClean="0">
                <a:latin typeface="Calibri" panose="020F0502020204030204" pitchFamily="34" charset="0"/>
              </a:rPr>
              <a:t>₃</a:t>
            </a:r>
            <a:r>
              <a:rPr lang="de-DE" sz="2400" dirty="0" smtClean="0"/>
              <a:t>) = 6,52</a:t>
            </a:r>
          </a:p>
          <a:p>
            <a:pPr marL="0" indent="0">
              <a:buNone/>
            </a:pPr>
            <a:r>
              <a:rPr lang="de-DE" sz="2400" dirty="0" smtClean="0"/>
              <a:t>Gesucht: </a:t>
            </a:r>
            <a:r>
              <a:rPr lang="de-DE" sz="2400" dirty="0" smtClean="0"/>
              <a:t>x = c(HCO</a:t>
            </a:r>
            <a:r>
              <a:rPr lang="de-DE" sz="2400" dirty="0" smtClean="0"/>
              <a:t>₃⁻</a:t>
            </a:r>
            <a:r>
              <a:rPr lang="de-DE" sz="2400" dirty="0" smtClean="0"/>
              <a:t>)/c(H</a:t>
            </a:r>
            <a:r>
              <a:rPr lang="de-DE" sz="2400" dirty="0" smtClean="0"/>
              <a:t>₂CO₃)</a:t>
            </a:r>
          </a:p>
          <a:p>
            <a:pPr marL="0" indent="0">
              <a:buNone/>
            </a:pPr>
            <a:endParaRPr lang="de-DE" sz="2400" dirty="0" smtClean="0"/>
          </a:p>
          <a:p>
            <a:pPr marL="0" indent="0">
              <a:buNone/>
            </a:pPr>
            <a:r>
              <a:rPr lang="de-DE" sz="2400" dirty="0" smtClean="0"/>
              <a:t>pH = </a:t>
            </a:r>
            <a:r>
              <a:rPr lang="de-DE" sz="2400" dirty="0" err="1" smtClean="0"/>
              <a:t>pK</a:t>
            </a:r>
            <a:r>
              <a:rPr lang="de-DE" sz="2400" baseline="-25000" dirty="0" err="1" smtClean="0"/>
              <a:t>S</a:t>
            </a:r>
            <a:r>
              <a:rPr lang="de-DE" sz="2400" dirty="0" smtClean="0"/>
              <a:t> </a:t>
            </a:r>
            <a:r>
              <a:rPr lang="de-DE" sz="2400" dirty="0" smtClean="0"/>
              <a:t>+ log </a:t>
            </a:r>
            <a:r>
              <a:rPr lang="de-DE" sz="2400" dirty="0" smtClean="0"/>
              <a:t>x</a:t>
            </a:r>
            <a:endParaRPr lang="de-DE" sz="2400" dirty="0" smtClean="0"/>
          </a:p>
          <a:p>
            <a:pPr marL="0" indent="0">
              <a:buNone/>
            </a:pPr>
            <a:r>
              <a:rPr lang="de-DE" sz="2400" dirty="0" smtClean="0"/>
              <a:t>7          = 6,25 + </a:t>
            </a:r>
            <a:r>
              <a:rPr lang="de-DE" sz="2400" dirty="0"/>
              <a:t>log </a:t>
            </a:r>
            <a:r>
              <a:rPr lang="de-DE" sz="2400" dirty="0" smtClean="0"/>
              <a:t>x</a:t>
            </a:r>
            <a:r>
              <a:rPr lang="de-DE" sz="2400" dirty="0" smtClean="0"/>
              <a:t>		</a:t>
            </a:r>
            <a:r>
              <a:rPr lang="de-DE" sz="2400" dirty="0" smtClean="0"/>
              <a:t>I -6,25</a:t>
            </a:r>
            <a:endParaRPr lang="de-DE" sz="2400" dirty="0"/>
          </a:p>
          <a:p>
            <a:pPr marL="0" indent="0">
              <a:buNone/>
            </a:pPr>
            <a:r>
              <a:rPr lang="de-DE" sz="2400" dirty="0" smtClean="0"/>
              <a:t>0,48     = log </a:t>
            </a:r>
            <a:r>
              <a:rPr lang="de-DE" sz="2400" dirty="0" smtClean="0"/>
              <a:t>x</a:t>
            </a:r>
            <a:r>
              <a:rPr lang="de-DE" sz="2400" dirty="0" smtClean="0"/>
              <a:t>			EQUA,F3,2x EXE</a:t>
            </a:r>
          </a:p>
          <a:p>
            <a:pPr marL="0" indent="0">
              <a:buNone/>
            </a:pPr>
            <a:r>
              <a:rPr lang="de-DE" sz="2400" dirty="0" smtClean="0"/>
              <a:t>3,0199 </a:t>
            </a:r>
            <a:r>
              <a:rPr lang="de-DE" sz="2400" dirty="0"/>
              <a:t>= c(HCO₃⁻</a:t>
            </a:r>
            <a:r>
              <a:rPr lang="de-DE" sz="2400" dirty="0" smtClean="0"/>
              <a:t>)/c(H</a:t>
            </a:r>
            <a:r>
              <a:rPr lang="de-DE" sz="2400" dirty="0"/>
              <a:t>₂CO₃</a:t>
            </a:r>
            <a:r>
              <a:rPr lang="de-DE" sz="2400" dirty="0" smtClean="0"/>
              <a:t>)</a:t>
            </a:r>
          </a:p>
          <a:p>
            <a:pPr marL="0" indent="0">
              <a:buNone/>
            </a:pPr>
            <a:r>
              <a:rPr lang="de-DE" sz="2400" dirty="0" smtClean="0"/>
              <a:t>Der Kohlensäure-Puffer (im </a:t>
            </a:r>
            <a:r>
              <a:rPr lang="de-DE" sz="2400" dirty="0"/>
              <a:t>S</a:t>
            </a:r>
            <a:r>
              <a:rPr lang="de-DE" sz="2400" dirty="0" smtClean="0"/>
              <a:t>peichel) enthält ca. 3x mehr Base als korrespondierende Säure (zum </a:t>
            </a:r>
            <a:r>
              <a:rPr lang="de-DE" sz="2400" dirty="0" err="1" smtClean="0"/>
              <a:t>Abpuffern</a:t>
            </a:r>
            <a:r>
              <a:rPr lang="de-DE" sz="2400" dirty="0" smtClean="0"/>
              <a:t> der Milchsäure aus der Glucose-Verdauung).</a:t>
            </a:r>
            <a:r>
              <a:rPr lang="de-DE" sz="2400" dirty="0"/>
              <a:t>	</a:t>
            </a:r>
          </a:p>
        </p:txBody>
      </p:sp>
    </p:spTree>
    <p:extLst>
      <p:ext uri="{BB962C8B-B14F-4D97-AF65-F5344CB8AC3E}">
        <p14:creationId xmlns:p14="http://schemas.microsoft.com/office/powerpoint/2010/main" val="3836481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500"/>
                                        <p:tgtEl>
                                          <p:spTgt spid="3">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fade">
                                      <p:cBhvr>
                                        <p:cTn id="22" dur="500"/>
                                        <p:tgtEl>
                                          <p:spTgt spid="3">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fade">
                                      <p:cBhvr>
                                        <p:cTn id="2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zart">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TM03090434[[fn=Holzart]]</Template>
  <TotalTime>0</TotalTime>
  <Words>716</Words>
  <Application>Microsoft Macintosh PowerPoint</Application>
  <PresentationFormat>Breitbild</PresentationFormat>
  <Paragraphs>89</Paragraphs>
  <Slides>12</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12</vt:i4>
      </vt:variant>
    </vt:vector>
  </HeadingPairs>
  <TitlesOfParts>
    <vt:vector size="17" baseType="lpstr">
      <vt:lpstr>Calibri</vt:lpstr>
      <vt:lpstr>Rockwell</vt:lpstr>
      <vt:lpstr>Rockwell Condensed</vt:lpstr>
      <vt:lpstr>Wingdings</vt:lpstr>
      <vt:lpstr>Holzart</vt:lpstr>
      <vt:lpstr>Brönsted-Theorie</vt:lpstr>
      <vt:lpstr>Gliederung</vt:lpstr>
      <vt:lpstr>Einführung Titration</vt:lpstr>
      <vt:lpstr>Charakteristische Titrationspunkte</vt:lpstr>
      <vt:lpstr>Definition  brönsted-theorie</vt:lpstr>
      <vt:lpstr>Beispiel 1 (schwache Base mit starker Säure)</vt:lpstr>
      <vt:lpstr>Einführung Puffer</vt:lpstr>
      <vt:lpstr>Definition Hendersson-Hasselbalch-Gleichung</vt:lpstr>
      <vt:lpstr>Beispiel 2 </vt:lpstr>
      <vt:lpstr>Beispiel 2</vt:lpstr>
      <vt:lpstr>quellen</vt:lpstr>
      <vt:lpstr>Danke für eure Aufmerksamkeit </vt:lpstr>
    </vt:vector>
  </TitlesOfParts>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Brönsted-Theorie</dc:title>
  <dc:creator>Mareike Damm</dc:creator>
  <cp:lastModifiedBy>Winfried Zemann</cp:lastModifiedBy>
  <cp:revision>32</cp:revision>
  <dcterms:created xsi:type="dcterms:W3CDTF">2017-02-10T13:24:35Z</dcterms:created>
  <dcterms:modified xsi:type="dcterms:W3CDTF">2017-02-25T14:13:51Z</dcterms:modified>
</cp:coreProperties>
</file>