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-114" y="-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C240A-0DD4-4900-B671-027C4D45771F}" type="datetimeFigureOut">
              <a:rPr lang="de-DE" smtClean="0"/>
              <a:t>15.02.2018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AAB38E-5996-4E4A-BFB9-B64D069CE3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458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AB38E-5996-4E4A-BFB9-B64D069CE3AD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5945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F9A1-7199-44AD-9834-9ECF63411A6A}" type="datetimeFigureOut">
              <a:rPr lang="de-DE" smtClean="0"/>
              <a:t>15.02.2018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9A96F-572F-4D3C-AE11-A65CDD19EF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227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F9A1-7199-44AD-9834-9ECF63411A6A}" type="datetimeFigureOut">
              <a:rPr lang="de-DE" smtClean="0"/>
              <a:t>15.02.2018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9A96F-572F-4D3C-AE11-A65CDD19EF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62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F9A1-7199-44AD-9834-9ECF63411A6A}" type="datetimeFigureOut">
              <a:rPr lang="de-DE" smtClean="0"/>
              <a:t>15.02.2018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9A96F-572F-4D3C-AE11-A65CDD19EF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2657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F9A1-7199-44AD-9834-9ECF63411A6A}" type="datetimeFigureOut">
              <a:rPr lang="de-DE" smtClean="0"/>
              <a:t>15.02.2018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9A96F-572F-4D3C-AE11-A65CDD19EF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291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F9A1-7199-44AD-9834-9ECF63411A6A}" type="datetimeFigureOut">
              <a:rPr lang="de-DE" smtClean="0"/>
              <a:t>15.02.2018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9A96F-572F-4D3C-AE11-A65CDD19EF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97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F9A1-7199-44AD-9834-9ECF63411A6A}" type="datetimeFigureOut">
              <a:rPr lang="de-DE" smtClean="0"/>
              <a:t>15.02.2018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9A96F-572F-4D3C-AE11-A65CDD19EF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853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F9A1-7199-44AD-9834-9ECF63411A6A}" type="datetimeFigureOut">
              <a:rPr lang="de-DE" smtClean="0"/>
              <a:t>15.02.2018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9A96F-572F-4D3C-AE11-A65CDD19EF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791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F9A1-7199-44AD-9834-9ECF63411A6A}" type="datetimeFigureOut">
              <a:rPr lang="de-DE" smtClean="0"/>
              <a:t>15.02.2018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9A96F-572F-4D3C-AE11-A65CDD19EF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7629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F9A1-7199-44AD-9834-9ECF63411A6A}" type="datetimeFigureOut">
              <a:rPr lang="de-DE" smtClean="0"/>
              <a:t>15.02.2018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9A96F-572F-4D3C-AE11-A65CDD19EF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968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F9A1-7199-44AD-9834-9ECF63411A6A}" type="datetimeFigureOut">
              <a:rPr lang="de-DE" smtClean="0"/>
              <a:t>15.02.2018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9A96F-572F-4D3C-AE11-A65CDD19EF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5575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F9A1-7199-44AD-9834-9ECF63411A6A}" type="datetimeFigureOut">
              <a:rPr lang="de-DE" smtClean="0"/>
              <a:t>15.02.2018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9A96F-572F-4D3C-AE11-A65CDD19EF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707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BF9A1-7199-44AD-9834-9ECF63411A6A}" type="datetimeFigureOut">
              <a:rPr lang="de-DE" smtClean="0"/>
              <a:t>15.02.2018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9A96F-572F-4D3C-AE11-A65CDD19EF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2292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61691" y="155274"/>
            <a:ext cx="9144000" cy="896159"/>
          </a:xfrm>
        </p:spPr>
        <p:txBody>
          <a:bodyPr>
            <a:normAutofit fontScale="90000"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Aufbau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95222" y="1406107"/>
            <a:ext cx="899489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Kevlar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ist ein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omatisches Poly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amid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gehört zu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      (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Aramid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fasern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buFontTx/>
              <a:buChar char="-"/>
            </a:pP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abei ist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Kevlar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der Trivialname für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Poly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(p-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phenylen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terephthalamid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 Was sind 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Aramide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überhaupt? </a:t>
            </a:r>
          </a:p>
          <a:p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 Es sind Verbindung bei denen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Amidgruppen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an aromatische Gruppen gebunden sind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>
          <a:xfrm>
            <a:off x="4957313" y="1535501"/>
            <a:ext cx="776378" cy="35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678" y="4690755"/>
            <a:ext cx="3775272" cy="1275092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6226892" y="4268429"/>
            <a:ext cx="3592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Allgemeine Struktur eines </a:t>
            </a:r>
            <a:r>
              <a:rPr lang="de-DE" dirty="0" err="1" smtClean="0"/>
              <a:t>Aramides</a:t>
            </a:r>
            <a:r>
              <a:rPr lang="de-DE" dirty="0"/>
              <a:t>: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046" y="4232322"/>
            <a:ext cx="1016085" cy="1934793"/>
          </a:xfrm>
          <a:prstGeom prst="rect">
            <a:avLst/>
          </a:prstGeom>
        </p:spPr>
      </p:pic>
      <p:cxnSp>
        <p:nvCxnSpPr>
          <p:cNvPr id="12" name="Gerade Verbindung mit Pfeil 11"/>
          <p:cNvCxnSpPr/>
          <p:nvPr/>
        </p:nvCxnSpPr>
        <p:spPr>
          <a:xfrm flipH="1">
            <a:off x="2534009" y="3464499"/>
            <a:ext cx="1475117" cy="6893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fik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28" y="4690755"/>
            <a:ext cx="826726" cy="716496"/>
          </a:xfrm>
          <a:prstGeom prst="rect">
            <a:avLst/>
          </a:prstGeom>
        </p:spPr>
      </p:pic>
      <p:sp>
        <p:nvSpPr>
          <p:cNvPr id="16" name="Textfeld 15"/>
          <p:cNvSpPr txBox="1"/>
          <p:nvPr/>
        </p:nvSpPr>
        <p:spPr>
          <a:xfrm>
            <a:off x="595222" y="4199270"/>
            <a:ext cx="32697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Sind </a:t>
            </a:r>
            <a:r>
              <a:rPr lang="de-DE" sz="1600" dirty="0"/>
              <a:t>D</a:t>
            </a:r>
            <a:r>
              <a:rPr lang="de-DE" sz="1600" dirty="0" smtClean="0"/>
              <a:t>erivate des Ammoniaks</a:t>
            </a:r>
            <a:endParaRPr lang="de-DE" sz="1600" dirty="0"/>
          </a:p>
        </p:txBody>
      </p:sp>
      <p:cxnSp>
        <p:nvCxnSpPr>
          <p:cNvPr id="20" name="Gerade Verbindung mit Pfeil 19"/>
          <p:cNvCxnSpPr/>
          <p:nvPr/>
        </p:nvCxnSpPr>
        <p:spPr>
          <a:xfrm>
            <a:off x="1828800" y="5248266"/>
            <a:ext cx="1410418" cy="3582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614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043" y="1968168"/>
            <a:ext cx="4392342" cy="1361626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70" y="1968168"/>
            <a:ext cx="4031481" cy="1361626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914870" y="1509622"/>
            <a:ext cx="3592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Allgemeine Struktur eines </a:t>
            </a:r>
            <a:r>
              <a:rPr lang="de-DE" dirty="0" err="1" smtClean="0"/>
              <a:t>Aramides</a:t>
            </a:r>
            <a:r>
              <a:rPr lang="de-DE" dirty="0"/>
              <a:t>: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336043" y="1509622"/>
            <a:ext cx="2043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Struktur von </a:t>
            </a:r>
            <a:r>
              <a:rPr lang="de-DE" dirty="0" err="1" smtClean="0"/>
              <a:t>Kevlar</a:t>
            </a:r>
            <a:r>
              <a:rPr lang="de-DE" dirty="0" smtClean="0"/>
              <a:t>: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8480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842" y="4403707"/>
            <a:ext cx="4808632" cy="2415043"/>
          </a:xfrm>
          <a:prstGeom prst="rect">
            <a:avLst/>
          </a:prstGeom>
        </p:spPr>
      </p:pic>
      <p:pic>
        <p:nvPicPr>
          <p:cNvPr id="1026" name="Picture 2" descr="https://upload.wikimedia.org/wikipedia/commons/thumb/7/7e/Kevlar-3D-balls.png/1024px-Kevlar-3D-ball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8936" y="3799858"/>
            <a:ext cx="3423370" cy="2575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236" y="1568435"/>
            <a:ext cx="2539682" cy="1650794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2754" y="1568435"/>
            <a:ext cx="2158730" cy="1650794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95" y="1568435"/>
            <a:ext cx="2539682" cy="1650794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1159027" y="112143"/>
            <a:ext cx="8956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trans- und </a:t>
            </a:r>
            <a:r>
              <a:rPr lang="de-DE" sz="2400" dirty="0" err="1" smtClean="0"/>
              <a:t>cis-Konformation</a:t>
            </a:r>
            <a:r>
              <a:rPr lang="de-DE" sz="2400" dirty="0" smtClean="0"/>
              <a:t> an der Amid-Gruppe und </a:t>
            </a:r>
            <a:r>
              <a:rPr lang="de-DE" sz="2400" dirty="0" err="1" smtClean="0"/>
              <a:t>Mesomerieform</a:t>
            </a:r>
            <a:endParaRPr lang="de-DE" sz="2400" dirty="0"/>
          </a:p>
        </p:txBody>
      </p:sp>
      <p:sp>
        <p:nvSpPr>
          <p:cNvPr id="11" name="Textfeld 10"/>
          <p:cNvSpPr txBox="1"/>
          <p:nvPr/>
        </p:nvSpPr>
        <p:spPr>
          <a:xfrm>
            <a:off x="2078031" y="1129791"/>
            <a:ext cx="2084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trans-</a:t>
            </a:r>
            <a:r>
              <a:rPr lang="de-DE" dirty="0" err="1" smtClean="0"/>
              <a:t>Konformation</a:t>
            </a:r>
            <a:r>
              <a:rPr lang="de-DE" dirty="0" smtClean="0"/>
              <a:t>: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7896865" y="1093455"/>
            <a:ext cx="1850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cis-Konformation</a:t>
            </a:r>
            <a:r>
              <a:rPr lang="de-DE" dirty="0" smtClean="0"/>
              <a:t>: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4780995" y="1099982"/>
            <a:ext cx="2562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Mesomeriestabilisierung</a:t>
            </a:r>
            <a:r>
              <a:rPr lang="de-DE" dirty="0" smtClean="0"/>
              <a:t>: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>
          <a:xfrm flipH="1">
            <a:off x="5167223" y="3407434"/>
            <a:ext cx="336430" cy="3924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019245" y="3440497"/>
            <a:ext cx="248861" cy="2429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905774" y="3942995"/>
            <a:ext cx="5846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Ermöglichen Wasserstoffbrückenbindungen zwischen Ketten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0445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Benutzerdefiniert</PresentationFormat>
  <Paragraphs>19</Paragraphs>
  <Slides>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Office Theme</vt:lpstr>
      <vt:lpstr>Aufbau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Eigenschaften</dc:title>
  <dc:creator>Paul Schöbel</dc:creator>
  <cp:lastModifiedBy>Zemann</cp:lastModifiedBy>
  <cp:revision>15</cp:revision>
  <dcterms:created xsi:type="dcterms:W3CDTF">2018-02-13T15:34:54Z</dcterms:created>
  <dcterms:modified xsi:type="dcterms:W3CDTF">2018-02-15T07:08:18Z</dcterms:modified>
  <cp:contentStatus/>
</cp:coreProperties>
</file>