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665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15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080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830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966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340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48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486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16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524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804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60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42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58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6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76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05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99659D4-F966-4617-AE58-FFA3FEDB8383}" type="datetimeFigureOut">
              <a:rPr lang="de-DE" smtClean="0"/>
              <a:t>01.12.2016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BF13692-986C-4E4E-A010-6E71C9E61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500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42887" y="1199068"/>
            <a:ext cx="9144000" cy="2095231"/>
          </a:xfrm>
        </p:spPr>
        <p:txBody>
          <a:bodyPr/>
          <a:lstStyle/>
          <a:p>
            <a:r>
              <a:rPr lang="de-DE" dirty="0" smtClean="0"/>
              <a:t>Joghurt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9657">
            <a:off x="368464" y="3553134"/>
            <a:ext cx="3335076" cy="18747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2068">
            <a:off x="4625376" y="3613477"/>
            <a:ext cx="2553767" cy="309568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710">
            <a:off x="8640421" y="3613477"/>
            <a:ext cx="2385927" cy="251891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42" y="335618"/>
            <a:ext cx="2302534" cy="17269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896">
            <a:off x="969138" y="200884"/>
            <a:ext cx="2438400" cy="2438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917">
            <a:off x="8307237" y="484786"/>
            <a:ext cx="3114841" cy="207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2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2066" y="301925"/>
            <a:ext cx="4147868" cy="131975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Was ist Joghurt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178" y="1825625"/>
            <a:ext cx="11222966" cy="4351338"/>
          </a:xfrm>
        </p:spPr>
        <p:txBody>
          <a:bodyPr/>
          <a:lstStyle/>
          <a:p>
            <a:pPr algn="ctr">
              <a:buFontTx/>
              <a:buChar char="-"/>
            </a:pPr>
            <a:r>
              <a:rPr lang="de-DE" dirty="0" smtClean="0"/>
              <a:t>Milcherzeugnis was durch verschieden Bakterienkulturen Hergestellt wird</a:t>
            </a:r>
          </a:p>
          <a:p>
            <a:pPr>
              <a:buFontTx/>
              <a:buChar char="-"/>
            </a:pPr>
            <a:endParaRPr lang="de-DE" dirty="0" smtClean="0"/>
          </a:p>
          <a:p>
            <a:pPr algn="ctr">
              <a:buFontTx/>
              <a:buChar char="-"/>
            </a:pPr>
            <a:r>
              <a:rPr lang="de-DE" dirty="0" smtClean="0"/>
              <a:t>Verdickte Milch mit einem säuerlichen Geschmack </a:t>
            </a:r>
          </a:p>
          <a:p>
            <a:pPr>
              <a:buFontTx/>
              <a:buChar char="-"/>
            </a:pPr>
            <a:endParaRPr lang="de-DE" dirty="0"/>
          </a:p>
          <a:p>
            <a:pPr algn="ctr"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Sauermilchproduckt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Dickmilch                                                                                           Kefir</a:t>
            </a:r>
            <a:endParaRPr lang="de-DE" dirty="0"/>
          </a:p>
        </p:txBody>
      </p:sp>
      <p:sp>
        <p:nvSpPr>
          <p:cNvPr id="4" name="Pfeil nach unten 3"/>
          <p:cNvSpPr/>
          <p:nvPr/>
        </p:nvSpPr>
        <p:spPr>
          <a:xfrm>
            <a:off x="5688345" y="375363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7522234" y="4973128"/>
            <a:ext cx="1026543" cy="37093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5666">
            <a:off x="9372473" y="3846392"/>
            <a:ext cx="1984077" cy="1322718"/>
          </a:xfrm>
          <a:prstGeom prst="rect">
            <a:avLst/>
          </a:prstGeom>
        </p:spPr>
      </p:pic>
      <p:cxnSp>
        <p:nvCxnSpPr>
          <p:cNvPr id="12" name="Gerade Verbindung mit Pfeil 11"/>
          <p:cNvCxnSpPr/>
          <p:nvPr/>
        </p:nvCxnSpPr>
        <p:spPr>
          <a:xfrm flipH="1">
            <a:off x="2840311" y="5158596"/>
            <a:ext cx="1181755" cy="370936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2682">
            <a:off x="956338" y="3539132"/>
            <a:ext cx="1564796" cy="16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565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1166" y="124625"/>
            <a:ext cx="10515600" cy="1325563"/>
          </a:xfrm>
        </p:spPr>
        <p:txBody>
          <a:bodyPr/>
          <a:lstStyle/>
          <a:p>
            <a:pPr algn="ctr"/>
            <a:r>
              <a:rPr lang="de-DE" dirty="0" smtClean="0"/>
              <a:t>Wie entsteht Joghurt ?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847" y="1257808"/>
            <a:ext cx="3201189" cy="2400892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0" y="1353998"/>
            <a:ext cx="3524221" cy="22085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623" y="1450188"/>
            <a:ext cx="4417827" cy="47339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592432" y="4128442"/>
            <a:ext cx="3052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Joghurtzubereitungstank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1166" y="4128442"/>
            <a:ext cx="2885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Joghurtzubereitungsautomat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31166" y="5063706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- 6-14 Stunden 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8634537" y="5651107"/>
            <a:ext cx="3084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Je nach Bakterienkultur</a:t>
            </a:r>
          </a:p>
          <a:p>
            <a:r>
              <a:rPr lang="de-DE" dirty="0" smtClean="0"/>
              <a:t>     bei 42- </a:t>
            </a:r>
            <a:r>
              <a:rPr lang="de-DE" dirty="0" smtClean="0"/>
              <a:t>45 Grad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9867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217" y="-124777"/>
            <a:ext cx="10515600" cy="1325563"/>
          </a:xfrm>
        </p:spPr>
        <p:txBody>
          <a:bodyPr/>
          <a:lstStyle/>
          <a:p>
            <a:pPr algn="ctr"/>
            <a:r>
              <a:rPr lang="de-DE" dirty="0" smtClean="0"/>
              <a:t>Die Bakterienkulturen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93532" y="1139624"/>
            <a:ext cx="3464792" cy="732836"/>
          </a:xfrm>
        </p:spPr>
        <p:txBody>
          <a:bodyPr/>
          <a:lstStyle/>
          <a:p>
            <a:r>
              <a:rPr lang="de-DE" sz="1800" dirty="0" err="1" smtClean="0"/>
              <a:t>Streptococcus</a:t>
            </a:r>
            <a:r>
              <a:rPr lang="de-DE" sz="1800" dirty="0" smtClean="0"/>
              <a:t> </a:t>
            </a:r>
            <a:r>
              <a:rPr lang="de-DE" sz="1800" dirty="0" err="1" smtClean="0"/>
              <a:t>thermophilus</a:t>
            </a:r>
            <a:endParaRPr lang="de-DE" sz="18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279" y="4902993"/>
            <a:ext cx="2154882" cy="1660239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949771" y="1200786"/>
            <a:ext cx="3391390" cy="823912"/>
          </a:xfrm>
        </p:spPr>
        <p:txBody>
          <a:bodyPr/>
          <a:lstStyle/>
          <a:p>
            <a:r>
              <a:rPr lang="de-DE" dirty="0" smtClean="0"/>
              <a:t> </a:t>
            </a:r>
            <a:r>
              <a:rPr lang="de-DE" sz="1800" dirty="0" err="1" smtClean="0"/>
              <a:t>Lactobacillus</a:t>
            </a:r>
            <a:r>
              <a:rPr lang="de-DE" sz="1800" dirty="0" smtClean="0"/>
              <a:t> </a:t>
            </a:r>
            <a:r>
              <a:rPr lang="de-DE" sz="1800" dirty="0" err="1" smtClean="0"/>
              <a:t>bulgaricus</a:t>
            </a:r>
            <a:endParaRPr lang="de-DE" sz="18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2" y="4902993"/>
            <a:ext cx="1916329" cy="1476445"/>
          </a:xfr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5" y="2028285"/>
            <a:ext cx="2692405" cy="192506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38" y="2028285"/>
            <a:ext cx="2807701" cy="192506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122" y="2185543"/>
            <a:ext cx="3048000" cy="176781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817125" y="154869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L. </a:t>
            </a:r>
            <a:r>
              <a:rPr lang="de-DE" dirty="0" err="1" smtClean="0"/>
              <a:t>acidophilus</a:t>
            </a:r>
            <a:endParaRPr lang="de-DE" dirty="0"/>
          </a:p>
        </p:txBody>
      </p:sp>
      <p:cxnSp>
        <p:nvCxnSpPr>
          <p:cNvPr id="14" name="Gerade Verbindung mit Pfeil 13"/>
          <p:cNvCxnSpPr/>
          <p:nvPr/>
        </p:nvCxnSpPr>
        <p:spPr>
          <a:xfrm flipH="1">
            <a:off x="4050841" y="4902993"/>
            <a:ext cx="888518" cy="81200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6470119" y="4902993"/>
            <a:ext cx="801119" cy="81200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908843" y="4469912"/>
            <a:ext cx="168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50% von beiden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37797" y="4105008"/>
            <a:ext cx="3169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  <a:r>
              <a:rPr lang="de-DE" dirty="0" smtClean="0"/>
              <a:t>echtsdrehende Milchsäure L(+)</a:t>
            </a:r>
          </a:p>
          <a:p>
            <a:pPr algn="ctr"/>
            <a:r>
              <a:rPr lang="de-DE" dirty="0" smtClean="0"/>
              <a:t>Zu 100%</a:t>
            </a:r>
            <a:endParaRPr lang="de-DE" dirty="0"/>
          </a:p>
        </p:txBody>
      </p:sp>
      <p:sp>
        <p:nvSpPr>
          <p:cNvPr id="23" name="Textfeld 22"/>
          <p:cNvSpPr txBox="1"/>
          <p:nvPr/>
        </p:nvSpPr>
        <p:spPr>
          <a:xfrm>
            <a:off x="8081122" y="4105008"/>
            <a:ext cx="3057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Linksdrehende Milchsäure D(-)</a:t>
            </a:r>
          </a:p>
          <a:p>
            <a:pPr algn="ctr"/>
            <a:r>
              <a:rPr lang="de-DE" dirty="0" smtClean="0"/>
              <a:t>Zu 100%</a:t>
            </a:r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2966693" y="5955759"/>
            <a:ext cx="1825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Leicht verdaulich 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751125" y="5955759"/>
            <a:ext cx="245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Schwer/nicht verdaulich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445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41" y="1777732"/>
            <a:ext cx="3116553" cy="275116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467758" y="989121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Lactose (Milchzucker)</a:t>
            </a:r>
          </a:p>
        </p:txBody>
      </p:sp>
      <p:sp>
        <p:nvSpPr>
          <p:cNvPr id="7" name="Pfeil nach rechts 6"/>
          <p:cNvSpPr/>
          <p:nvPr/>
        </p:nvSpPr>
        <p:spPr>
          <a:xfrm>
            <a:off x="5817348" y="29109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8496797" y="1219953"/>
            <a:ext cx="1497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Milchsäure </a:t>
            </a:r>
            <a:endParaRPr lang="de-DE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084105" y="4855842"/>
            <a:ext cx="3339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000000"/>
                </a:solidFill>
                <a:effectLst/>
                <a:latin typeface="Linux Libertine"/>
              </a:rPr>
              <a:t>Disaccharide (</a:t>
            </a:r>
            <a:r>
              <a:rPr lang="de-DE" dirty="0">
                <a:solidFill>
                  <a:srgbClr val="000000"/>
                </a:solidFill>
                <a:latin typeface="Linux Libertine"/>
              </a:rPr>
              <a:t>Z</a:t>
            </a:r>
            <a:r>
              <a:rPr lang="de-DE" dirty="0" smtClean="0">
                <a:solidFill>
                  <a:srgbClr val="000000"/>
                </a:solidFill>
                <a:latin typeface="Linux Libertine"/>
              </a:rPr>
              <a:t>wei</a:t>
            </a:r>
            <a:r>
              <a:rPr lang="de-DE" b="0" i="0" dirty="0" smtClean="0">
                <a:solidFill>
                  <a:srgbClr val="000000"/>
                </a:solidFill>
                <a:effectLst/>
                <a:latin typeface="Linux Libertine"/>
              </a:rPr>
              <a:t>fachzucker)</a:t>
            </a:r>
          </a:p>
          <a:p>
            <a:endParaRPr lang="de-DE" dirty="0">
              <a:solidFill>
                <a:srgbClr val="000000"/>
              </a:solidFill>
              <a:latin typeface="Linux Libertine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543937" y="2968648"/>
            <a:ext cx="119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de-DE" b="0" i="0" baseline="-2500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de-DE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de-DE" b="0" i="0" baseline="-2500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de-DE" b="0" i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de-DE" b="0" i="0" baseline="-2500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11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310299" y="1219953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de-DE" b="0" i="0" baseline="-25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de-DE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de-DE" b="0" i="0" baseline="-25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de-DE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de-DE" b="0" i="0" baseline="-25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31" y="1675999"/>
            <a:ext cx="4518497" cy="224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004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3124" y="2633930"/>
            <a:ext cx="8534400" cy="1507067"/>
          </a:xfrm>
        </p:spPr>
        <p:txBody>
          <a:bodyPr/>
          <a:lstStyle/>
          <a:p>
            <a:pPr algn="ctr"/>
            <a:r>
              <a:rPr lang="de-DE" dirty="0" smtClean="0"/>
              <a:t>Fruchtjoghurt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5217">
            <a:off x="864570" y="1034438"/>
            <a:ext cx="2188461" cy="164134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505">
            <a:off x="5144499" y="503371"/>
            <a:ext cx="1851650" cy="19089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892">
            <a:off x="4415213" y="4766450"/>
            <a:ext cx="2689525" cy="150613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510" flipH="1">
            <a:off x="999249" y="4006899"/>
            <a:ext cx="1664551" cy="18172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2904">
            <a:off x="8758119" y="4095495"/>
            <a:ext cx="2553544" cy="191299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1609">
            <a:off x="8566156" y="906637"/>
            <a:ext cx="1774259" cy="176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32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4725" y="355279"/>
            <a:ext cx="2438550" cy="1507067"/>
          </a:xfrm>
        </p:spPr>
        <p:txBody>
          <a:bodyPr>
            <a:noAutofit/>
          </a:bodyPr>
          <a:lstStyle/>
          <a:p>
            <a:pPr algn="ctr"/>
            <a:r>
              <a:rPr lang="de-DE" sz="6600" dirty="0" smtClean="0"/>
              <a:t>Kefir</a:t>
            </a:r>
            <a:endParaRPr lang="de-DE" sz="6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877">
            <a:off x="335191" y="931555"/>
            <a:ext cx="3734449" cy="24896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728">
            <a:off x="8287133" y="889272"/>
            <a:ext cx="3215619" cy="241171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17" y="3423473"/>
            <a:ext cx="2251189" cy="25678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77" y="3877802"/>
            <a:ext cx="2491348" cy="165923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7529552" y="562203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Hefe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1825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Benutzerdefiniert 1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85</Words>
  <Application>Microsoft Office PowerPoint</Application>
  <PresentationFormat>Breitbild</PresentationFormat>
  <Paragraphs>35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Linux Libertine</vt:lpstr>
      <vt:lpstr>Wingdings 3</vt:lpstr>
      <vt:lpstr>Segment</vt:lpstr>
      <vt:lpstr>Joghurt</vt:lpstr>
      <vt:lpstr>Was ist Joghurt ?</vt:lpstr>
      <vt:lpstr>Wie entsteht Joghurt ?</vt:lpstr>
      <vt:lpstr>Die Bakterienkulturen </vt:lpstr>
      <vt:lpstr>PowerPoint-Präsentation</vt:lpstr>
      <vt:lpstr>Fruchtjoghurt </vt:lpstr>
      <vt:lpstr>Kefir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Joghurt</dc:title>
  <dc:creator>Paul Schöbel</dc:creator>
  <cp:lastModifiedBy>Paul Schöbel</cp:lastModifiedBy>
  <cp:revision>13</cp:revision>
  <dcterms:created xsi:type="dcterms:W3CDTF">2016-11-30T19:27:09Z</dcterms:created>
  <dcterms:modified xsi:type="dcterms:W3CDTF">2016-12-01T21:03:58Z</dcterms:modified>
</cp:coreProperties>
</file>