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</p:sldIdLst>
  <p:sldSz cx="10080625" cy="7559675"/>
  <p:notesSz cx="7559675" cy="10691813"/>
  <p:defaultTextStyle>
    <a:defPPr>
      <a:defRPr lang="de-DE"/>
    </a:defPPr>
    <a:lvl1pPr marL="0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5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10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15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20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26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32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37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42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-1040" y="-11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26DDBFC0-B9B6-4AAE-8394-72A3D1940F5F}" type="slidenum">
              <a:t>‹Nr.›</a:t>
            </a:fld>
            <a:endParaRPr lang="de-D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217340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BFFCB146-7446-4849-9BFD-D65D22B407E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9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56" marR="0" indent="-215956" rtl="0" hangingPunct="0">
      <a:tabLst/>
      <a:defRPr lang="de-DE" sz="2000" b="0" i="0" u="none" strike="noStrike" kern="1200">
        <a:ln>
          <a:noFill/>
        </a:ln>
        <a:latin typeface="Arial" pitchFamily="18"/>
        <a:ea typeface="Microsoft YaHei" pitchFamily="2"/>
      </a:defRPr>
    </a:lvl1pPr>
    <a:lvl2pPr marL="457105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10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15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20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26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32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37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42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4B007B4-B0B5-49BD-AD36-D29C105F9447}" type="slidenum">
              <a:t>1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39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A668A67-CF46-4EC9-B2E5-E7F94EF6EB0B}" type="slidenum">
              <a:t>2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0250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E080110-D644-4178-9196-57C7AF7E22CD}" type="slidenum">
              <a:t>5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3515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6047" y="2348402"/>
            <a:ext cx="8568531" cy="1620430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094" y="4283818"/>
            <a:ext cx="705643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2863B8D-827D-467F-BAB3-DD47A33BD3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5031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2BC67AD-3D71-4148-BE07-CBDF14F8BA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119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8454" y="302740"/>
            <a:ext cx="2268141" cy="6450223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4031" y="302740"/>
            <a:ext cx="6636411" cy="6450223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67242B3-B1ED-418C-BAFF-EC3B49141B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261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35F7A28-A3D8-4801-BFEB-5659BCF804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068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300" y="4857794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300" y="3204116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86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73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6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4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3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2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093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5D568A-8758-4EC6-8101-652F66E7AC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9600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4031" y="1763927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24318" y="1763927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65A6886-D3D3-4C1D-B3C7-BE2CC389F9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98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031" y="1692179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868" indent="0">
              <a:buNone/>
              <a:defRPr sz="2200" b="1"/>
            </a:lvl2pPr>
            <a:lvl3pPr marL="1007734" indent="0">
              <a:buNone/>
              <a:defRPr sz="2000" b="1"/>
            </a:lvl3pPr>
            <a:lvl4pPr marL="1511602" indent="0">
              <a:buNone/>
              <a:defRPr sz="1800" b="1"/>
            </a:lvl4pPr>
            <a:lvl5pPr marL="2015468" indent="0">
              <a:buNone/>
              <a:defRPr sz="1800" b="1"/>
            </a:lvl5pPr>
            <a:lvl6pPr marL="2519335" indent="0">
              <a:buNone/>
              <a:defRPr sz="1800" b="1"/>
            </a:lvl6pPr>
            <a:lvl7pPr marL="3023201" indent="0">
              <a:buNone/>
              <a:defRPr sz="1800" b="1"/>
            </a:lvl7pPr>
            <a:lvl8pPr marL="3527069" indent="0">
              <a:buNone/>
              <a:defRPr sz="1800" b="1"/>
            </a:lvl8pPr>
            <a:lvl9pPr marL="4030936" indent="0">
              <a:buNone/>
              <a:defRPr sz="18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0818" y="1692179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868" indent="0">
              <a:buNone/>
              <a:defRPr sz="2200" b="1"/>
            </a:lvl2pPr>
            <a:lvl3pPr marL="1007734" indent="0">
              <a:buNone/>
              <a:defRPr sz="2000" b="1"/>
            </a:lvl3pPr>
            <a:lvl4pPr marL="1511602" indent="0">
              <a:buNone/>
              <a:defRPr sz="1800" b="1"/>
            </a:lvl4pPr>
            <a:lvl5pPr marL="2015468" indent="0">
              <a:buNone/>
              <a:defRPr sz="1800" b="1"/>
            </a:lvl5pPr>
            <a:lvl6pPr marL="2519335" indent="0">
              <a:buNone/>
              <a:defRPr sz="1800" b="1"/>
            </a:lvl6pPr>
            <a:lvl7pPr marL="3023201" indent="0">
              <a:buNone/>
              <a:defRPr sz="1800" b="1"/>
            </a:lvl7pPr>
            <a:lvl8pPr marL="3527069" indent="0">
              <a:buNone/>
              <a:defRPr sz="1800" b="1"/>
            </a:lvl8pPr>
            <a:lvl9pPr marL="4030936" indent="0">
              <a:buNone/>
              <a:defRPr sz="18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D2F603F-A0F7-4F62-9E75-48ACCD529E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7007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A81E568-C27D-4997-B9AD-FE674A57A3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234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1650EA3-0F28-466A-B11F-2875D9E1F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604198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034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247" y="300990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034" y="1581935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868" indent="0">
              <a:buNone/>
              <a:defRPr sz="1300"/>
            </a:lvl2pPr>
            <a:lvl3pPr marL="1007734" indent="0">
              <a:buNone/>
              <a:defRPr sz="1100"/>
            </a:lvl3pPr>
            <a:lvl4pPr marL="1511602" indent="0">
              <a:buNone/>
              <a:defRPr sz="1000"/>
            </a:lvl4pPr>
            <a:lvl5pPr marL="2015468" indent="0">
              <a:buNone/>
              <a:defRPr sz="1000"/>
            </a:lvl5pPr>
            <a:lvl6pPr marL="2519335" indent="0">
              <a:buNone/>
              <a:defRPr sz="1000"/>
            </a:lvl6pPr>
            <a:lvl7pPr marL="3023201" indent="0">
              <a:buNone/>
              <a:defRPr sz="1000"/>
            </a:lvl7pPr>
            <a:lvl8pPr marL="3527069" indent="0">
              <a:buNone/>
              <a:defRPr sz="1000"/>
            </a:lvl8pPr>
            <a:lvl9pPr marL="4030936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5D568A-8758-4EC6-8101-652F66E7AC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6496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868" indent="0">
              <a:buNone/>
              <a:defRPr sz="3100"/>
            </a:lvl2pPr>
            <a:lvl3pPr marL="1007734" indent="0">
              <a:buNone/>
              <a:defRPr sz="2600"/>
            </a:lvl3pPr>
            <a:lvl4pPr marL="1511602" indent="0">
              <a:buNone/>
              <a:defRPr sz="2200"/>
            </a:lvl4pPr>
            <a:lvl5pPr marL="2015468" indent="0">
              <a:buNone/>
              <a:defRPr sz="2200"/>
            </a:lvl5pPr>
            <a:lvl6pPr marL="2519335" indent="0">
              <a:buNone/>
              <a:defRPr sz="2200"/>
            </a:lvl6pPr>
            <a:lvl7pPr marL="3023201" indent="0">
              <a:buNone/>
              <a:defRPr sz="2200"/>
            </a:lvl7pPr>
            <a:lvl8pPr marL="3527069" indent="0">
              <a:buNone/>
              <a:defRPr sz="2200"/>
            </a:lvl8pPr>
            <a:lvl9pPr marL="4030936" indent="0">
              <a:buNone/>
              <a:defRPr sz="22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868" indent="0">
              <a:buNone/>
              <a:defRPr sz="1300"/>
            </a:lvl2pPr>
            <a:lvl3pPr marL="1007734" indent="0">
              <a:buNone/>
              <a:defRPr sz="1100"/>
            </a:lvl3pPr>
            <a:lvl4pPr marL="1511602" indent="0">
              <a:buNone/>
              <a:defRPr sz="1000"/>
            </a:lvl4pPr>
            <a:lvl5pPr marL="2015468" indent="0">
              <a:buNone/>
              <a:defRPr sz="1000"/>
            </a:lvl5pPr>
            <a:lvl6pPr marL="2519335" indent="0">
              <a:buNone/>
              <a:defRPr sz="1000"/>
            </a:lvl6pPr>
            <a:lvl7pPr marL="3023201" indent="0">
              <a:buNone/>
              <a:defRPr sz="1000"/>
            </a:lvl7pPr>
            <a:lvl8pPr marL="3527069" indent="0">
              <a:buNone/>
              <a:defRPr sz="1000"/>
            </a:lvl8pPr>
            <a:lvl9pPr marL="4030936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5D568A-8758-4EC6-8101-652F66E7AC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0343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72" tIns="50387" rIns="100772" bIns="50387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031" y="1763927"/>
            <a:ext cx="9072563" cy="4989036"/>
          </a:xfrm>
          <a:prstGeom prst="rect">
            <a:avLst/>
          </a:prstGeom>
        </p:spPr>
        <p:txBody>
          <a:bodyPr vert="horz" lIns="100772" tIns="50387" rIns="100772" bIns="50387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04031" y="7006701"/>
            <a:ext cx="2352146" cy="402483"/>
          </a:xfrm>
          <a:prstGeom prst="rect">
            <a:avLst/>
          </a:prstGeom>
        </p:spPr>
        <p:txBody>
          <a:bodyPr vert="horz" lIns="100772" tIns="50387" rIns="100772" bIns="5038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444214" y="7006701"/>
            <a:ext cx="3192198" cy="402483"/>
          </a:xfrm>
          <a:prstGeom prst="rect">
            <a:avLst/>
          </a:prstGeom>
        </p:spPr>
        <p:txBody>
          <a:bodyPr vert="horz" lIns="100772" tIns="50387" rIns="100772" bIns="5038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24448" y="7006701"/>
            <a:ext cx="2352146" cy="402483"/>
          </a:xfrm>
          <a:prstGeom prst="rect">
            <a:avLst/>
          </a:prstGeom>
        </p:spPr>
        <p:txBody>
          <a:bodyPr vert="horz" lIns="100772" tIns="50387" rIns="100772" bIns="5038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A25D568A-8758-4EC6-8101-652F66E7AC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298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503868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00" indent="-377900" algn="l" defTabSz="503868" rtl="0" eaLnBrk="1" latinLnBrk="0" hangingPunct="1">
        <a:spcBef>
          <a:spcPct val="20000"/>
        </a:spcBef>
        <a:buFont typeface="Arial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784" indent="-314916" algn="l" defTabSz="503868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669" indent="-251934" algn="l" defTabSz="503868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534" indent="-251934" algn="l" defTabSz="503868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402" indent="-251934" algn="l" defTabSz="503868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269" indent="-251934" algn="l" defTabSz="503868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136" indent="-251934" algn="l" defTabSz="503868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003" indent="-251934" algn="l" defTabSz="503868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2870" indent="-251934" algn="l" defTabSz="503868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0386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868" algn="l" defTabSz="50386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734" algn="l" defTabSz="50386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602" algn="l" defTabSz="50386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468" algn="l" defTabSz="50386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335" algn="l" defTabSz="50386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201" algn="l" defTabSz="50386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069" algn="l" defTabSz="50386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0936" algn="l" defTabSz="50386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um.de/Faecher/Materialien/beck/chemkurs/glos11.htm%23betas" TargetMode="External"/><Relationship Id="rId4" Type="http://schemas.openxmlformats.org/officeDocument/2006/relationships/hyperlink" Target="http://www.zum.de/Faecher/Materialien/beck/chemkurs/glos11.htm%23gammas" TargetMode="External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rnhelfer.de/schuelerlexikon/physik/artikel/ernest-rutherford" TargetMode="External"/><Relationship Id="rId4" Type="http://schemas.openxmlformats.org/officeDocument/2006/relationships/hyperlink" Target="http://www.zum.de/Faecher/Materialien/beck/chemkurs/cs11-5.htm" TargetMode="External"/><Relationship Id="rId5" Type="http://schemas.openxmlformats.org/officeDocument/2006/relationships/hyperlink" Target="http://www.h.shuttle.de/h/bbs3-hannover/bos/technik/spaltung.htm" TargetMode="External"/><Relationship Id="rId6" Type="http://schemas.openxmlformats.org/officeDocument/2006/relationships/hyperlink" Target="https://de.wikipedia.org/wiki/Ernest_Rutherford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leifiphysik.de/atomphysik/klassische-atommodelle/versuch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0" y="508000"/>
            <a:ext cx="9072563" cy="849313"/>
          </a:xfrm>
        </p:spPr>
        <p:txBody>
          <a:bodyPr>
            <a:spAutoFit/>
          </a:bodyPr>
          <a:lstStyle/>
          <a:p>
            <a:pPr lvl="0"/>
            <a:r>
              <a:rPr lang="de-DE" b="1" dirty="0" smtClean="0"/>
              <a:t>Ernest Rutherford 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337766" y="1621378"/>
            <a:ext cx="510702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de-DE" sz="3200" dirty="0" smtClean="0"/>
              <a:t>Werdegang </a:t>
            </a:r>
          </a:p>
          <a:p>
            <a:pPr marL="342900" indent="-342900">
              <a:buFont typeface="Arial"/>
              <a:buChar char="•"/>
            </a:pPr>
            <a:r>
              <a:rPr lang="de-DE" sz="3200" dirty="0" smtClean="0"/>
              <a:t>Verschiedene Strahlungen</a:t>
            </a:r>
          </a:p>
          <a:p>
            <a:pPr marL="342900" indent="-342900">
              <a:buFont typeface="Arial"/>
              <a:buChar char="•"/>
            </a:pPr>
            <a:r>
              <a:rPr lang="de-DE" sz="3200" dirty="0" smtClean="0"/>
              <a:t>Nachweis</a:t>
            </a:r>
          </a:p>
          <a:p>
            <a:pPr marL="342900" indent="-342900">
              <a:buFont typeface="Arial"/>
              <a:buChar char="•"/>
            </a:pPr>
            <a:r>
              <a:rPr lang="de-DE" sz="3200" dirty="0" err="1" smtClean="0"/>
              <a:t>Rutherfordsches</a:t>
            </a:r>
            <a:r>
              <a:rPr lang="de-DE" sz="3200" dirty="0" smtClean="0"/>
              <a:t> Atommodell</a:t>
            </a:r>
          </a:p>
          <a:p>
            <a:pPr marL="342900" indent="-342900">
              <a:buFont typeface="Arial"/>
              <a:buChar char="•"/>
            </a:pPr>
            <a:r>
              <a:rPr lang="de-DE" sz="3200" dirty="0" smtClean="0"/>
              <a:t>Streuversuch von Rutherford</a:t>
            </a:r>
          </a:p>
          <a:p>
            <a:pPr marL="342900" indent="-342900">
              <a:buFont typeface="Arial"/>
              <a:buChar char="•"/>
            </a:pPr>
            <a:r>
              <a:rPr lang="de-DE" sz="3200" dirty="0" smtClean="0"/>
              <a:t>Umwandlung eines Atoms </a:t>
            </a:r>
            <a:endParaRPr lang="de-DE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/>
          <a:p>
            <a:pPr lvl="0"/>
            <a:r>
              <a:rPr lang="de-DE"/>
              <a:t>Werdegang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de-DE" sz="2000" dirty="0"/>
              <a:t>30.08.1871 geboren</a:t>
            </a:r>
          </a:p>
          <a:p>
            <a:pPr lvl="0">
              <a:buSzPct val="45000"/>
              <a:buFont typeface="StarSymbol"/>
              <a:buChar char="●"/>
            </a:pPr>
            <a:r>
              <a:rPr lang="de-DE" sz="2000" dirty="0"/>
              <a:t>Mutter war erste Lehrerin in Neuseeland</a:t>
            </a:r>
          </a:p>
          <a:p>
            <a:pPr lvl="0">
              <a:buSzPct val="45000"/>
              <a:buFont typeface="StarSymbol"/>
              <a:buChar char="●"/>
            </a:pPr>
            <a:r>
              <a:rPr lang="de-DE" sz="2000" dirty="0" smtClean="0"/>
              <a:t>Physikstudium </a:t>
            </a:r>
            <a:r>
              <a:rPr lang="de-DE" sz="2000" dirty="0"/>
              <a:t>in Neuseeland</a:t>
            </a:r>
          </a:p>
          <a:p>
            <a:pPr lvl="0">
              <a:buSzPct val="45000"/>
              <a:buFont typeface="StarSymbol"/>
              <a:buChar char="●"/>
            </a:pPr>
            <a:r>
              <a:rPr lang="de-DE" sz="2000" dirty="0"/>
              <a:t>Klassifizierung der Strahlenarten</a:t>
            </a:r>
          </a:p>
          <a:p>
            <a:pPr lvl="0">
              <a:buSzPct val="45000"/>
              <a:buFont typeface="StarSymbol"/>
              <a:buChar char="●"/>
            </a:pPr>
            <a:r>
              <a:rPr lang="de-DE" sz="2000" dirty="0"/>
              <a:t>Heirat mit Mary Newton</a:t>
            </a:r>
          </a:p>
          <a:p>
            <a:pPr lvl="0">
              <a:buSzPct val="45000"/>
              <a:buFont typeface="StarSymbol"/>
              <a:buChar char="●"/>
            </a:pPr>
            <a:r>
              <a:rPr lang="de-DE" sz="2000" dirty="0"/>
              <a:t>Radioaktives Zerfallsgesetz</a:t>
            </a:r>
          </a:p>
          <a:p>
            <a:pPr lvl="0">
              <a:buSzPct val="45000"/>
              <a:buFont typeface="StarSymbol"/>
              <a:buChar char="●"/>
            </a:pPr>
            <a:r>
              <a:rPr lang="de-DE" sz="2000" dirty="0"/>
              <a:t>Nobelpreis 1908</a:t>
            </a:r>
          </a:p>
          <a:p>
            <a:pPr lvl="0">
              <a:buSzPct val="45000"/>
              <a:buFont typeface="StarSymbol"/>
              <a:buChar char="●"/>
            </a:pPr>
            <a:r>
              <a:rPr lang="de-DE" sz="2000" dirty="0"/>
              <a:t>„</a:t>
            </a:r>
            <a:r>
              <a:rPr lang="de-DE" sz="2000" dirty="0" err="1"/>
              <a:t>Rutherfordsches</a:t>
            </a:r>
            <a:r>
              <a:rPr lang="de-DE" sz="2000" dirty="0"/>
              <a:t> Atommodell“ 1911</a:t>
            </a:r>
          </a:p>
          <a:p>
            <a:pPr lvl="0">
              <a:buSzPct val="45000"/>
              <a:buFont typeface="StarSymbol"/>
              <a:buChar char="●"/>
            </a:pPr>
            <a:r>
              <a:rPr lang="de-DE" sz="2000" dirty="0"/>
              <a:t>Erste künstliche Kernreaktion 1919</a:t>
            </a:r>
          </a:p>
          <a:p>
            <a:pPr lvl="0">
              <a:buSzPct val="45000"/>
              <a:buFont typeface="StarSymbol"/>
              <a:buChar char="●"/>
            </a:pPr>
            <a:r>
              <a:rPr lang="de-DE" sz="2000" dirty="0"/>
              <a:t>19.10.1937 in London gestorben</a:t>
            </a:r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6400802" y="1655999"/>
            <a:ext cx="2743199" cy="360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curie02_radioaktiveinf_gru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28" y="1052398"/>
            <a:ext cx="5772001" cy="5270976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743085" y="216184"/>
            <a:ext cx="61249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800" dirty="0" smtClean="0"/>
              <a:t>Verschiedene Strahlung </a:t>
            </a:r>
            <a:endParaRPr lang="de-DE" sz="4800" dirty="0"/>
          </a:p>
        </p:txBody>
      </p:sp>
      <p:sp>
        <p:nvSpPr>
          <p:cNvPr id="4" name="Textfeld 3"/>
          <p:cNvSpPr txBox="1"/>
          <p:nvPr/>
        </p:nvSpPr>
        <p:spPr>
          <a:xfrm>
            <a:off x="7309254" y="1283591"/>
            <a:ext cx="225627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de-DE" dirty="0" smtClean="0"/>
              <a:t>Erster, der erkannte, dass verschiedene Arten von </a:t>
            </a:r>
            <a:r>
              <a:rPr lang="de-DE" dirty="0"/>
              <a:t>S</a:t>
            </a:r>
            <a:r>
              <a:rPr lang="de-DE" dirty="0" smtClean="0"/>
              <a:t>trahlung gibt</a:t>
            </a:r>
          </a:p>
          <a:p>
            <a:pPr marL="285750" indent="-285750">
              <a:buFont typeface="Arial"/>
              <a:buChar char="•"/>
            </a:pPr>
            <a:r>
              <a:rPr lang="de-DE" dirty="0" smtClean="0"/>
              <a:t>Teilte die Strahlung auf </a:t>
            </a:r>
          </a:p>
          <a:p>
            <a:pPr marL="285750" indent="-285750">
              <a:buFont typeface="Arial"/>
              <a:buChar char="•"/>
            </a:pPr>
            <a:r>
              <a:rPr lang="de-DE" dirty="0" smtClean="0"/>
              <a:t>Führte den Begriff Halbwertszeit ein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6904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rstrahl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52056"/>
            <a:ext cx="4780830" cy="5400938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130113" y="512850"/>
            <a:ext cx="95126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800" dirty="0" smtClean="0"/>
              <a:t>Nachweis Verschiedener Strahlungen </a:t>
            </a:r>
            <a:endParaRPr lang="de-DE" sz="4800" dirty="0"/>
          </a:p>
        </p:txBody>
      </p:sp>
      <p:sp>
        <p:nvSpPr>
          <p:cNvPr id="4" name="Textfeld 3"/>
          <p:cNvSpPr txBox="1"/>
          <p:nvPr/>
        </p:nvSpPr>
        <p:spPr>
          <a:xfrm>
            <a:off x="5010978" y="2305348"/>
            <a:ext cx="49143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de-DE" dirty="0" smtClean="0"/>
              <a:t>Strahlungen werden unterschiedlich abgeleitet </a:t>
            </a:r>
          </a:p>
          <a:p>
            <a:pPr marL="285750" indent="-285750">
              <a:buFont typeface="Arial"/>
              <a:buChar char="•"/>
            </a:pPr>
            <a:r>
              <a:rPr lang="de-DE" dirty="0" err="1" smtClean="0"/>
              <a:t>Absorbtionsvermögen</a:t>
            </a:r>
            <a:r>
              <a:rPr lang="de-DE" dirty="0" smtClean="0"/>
              <a:t> nimmt mit steigendem Durchdringungsvermögen ab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158559" y="5356136"/>
            <a:ext cx="59220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b="1" u="sng" dirty="0" smtClean="0">
              <a:solidFill>
                <a:srgbClr val="000000"/>
              </a:solidFill>
              <a:hlinkClick r:id="rId3"/>
            </a:endParaRPr>
          </a:p>
          <a:p>
            <a:endParaRPr lang="de-DE" b="1" u="sng" dirty="0" smtClean="0">
              <a:solidFill>
                <a:srgbClr val="000000"/>
              </a:solidFill>
              <a:hlinkClick r:id="rId4"/>
            </a:endParaRPr>
          </a:p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5314674" y="4072321"/>
            <a:ext cx="436217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a-Strahlung= Heliumkerne, wird durch z.B. Metallfolie oder </a:t>
            </a:r>
            <a:r>
              <a:rPr lang="de-DE" dirty="0"/>
              <a:t>P</a:t>
            </a:r>
            <a:r>
              <a:rPr lang="de-DE" dirty="0" smtClean="0"/>
              <a:t>apier absorbiert</a:t>
            </a:r>
          </a:p>
          <a:p>
            <a:endParaRPr lang="de-DE" dirty="0"/>
          </a:p>
          <a:p>
            <a:r>
              <a:rPr lang="de-DE" dirty="0" smtClean="0"/>
              <a:t>b-Strahlung= beschleunigte Elektronen oder Positronen, geht durch 100x dickere </a:t>
            </a:r>
            <a:r>
              <a:rPr lang="de-DE" dirty="0"/>
              <a:t>F</a:t>
            </a:r>
            <a:r>
              <a:rPr lang="de-DE" dirty="0" smtClean="0"/>
              <a:t>olie als a-Strahlung</a:t>
            </a:r>
          </a:p>
          <a:p>
            <a:endParaRPr lang="de-DE" dirty="0"/>
          </a:p>
          <a:p>
            <a:r>
              <a:rPr lang="de-DE" dirty="0"/>
              <a:t>g</a:t>
            </a:r>
            <a:r>
              <a:rPr lang="de-DE" dirty="0" smtClean="0"/>
              <a:t>-Strahlung= elektromagnetische Strahlung, durchdringt cm -dicke Bleiplatten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2455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/>
          <a:p>
            <a:pPr lvl="0"/>
            <a:r>
              <a:rPr lang="de-DE" dirty="0" err="1"/>
              <a:t>Rutherfordsches</a:t>
            </a:r>
            <a:r>
              <a:rPr lang="de-DE" dirty="0"/>
              <a:t> Atommodell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510213"/>
          </a:xfrm>
        </p:spPr>
        <p:txBody>
          <a:bodyPr>
            <a:normAutofit/>
          </a:bodyPr>
          <a:lstStyle/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marL="0" lvl="0" indent="0">
              <a:buNone/>
            </a:pPr>
            <a:endParaRPr lang="de-DE" dirty="0" smtClean="0"/>
          </a:p>
          <a:p>
            <a:pPr marL="0" lvl="0" indent="0">
              <a:buNone/>
            </a:pPr>
            <a:r>
              <a:rPr lang="de-DE" dirty="0" smtClean="0"/>
              <a:t>Nachweis durch den Streuversuch </a:t>
            </a:r>
            <a:endParaRPr lang="de-DE" dirty="0"/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3218759" y="1655999"/>
            <a:ext cx="3909240" cy="374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381432" y="251308"/>
            <a:ext cx="92155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dirty="0" smtClean="0"/>
              <a:t>Streuversuch von Rutherford</a:t>
            </a:r>
            <a:endParaRPr lang="de-DE" sz="4800" dirty="0"/>
          </a:p>
        </p:txBody>
      </p:sp>
      <p:pic>
        <p:nvPicPr>
          <p:cNvPr id="8" name="Bild 7" descr="Goldfolie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86" y="1166173"/>
            <a:ext cx="7547666" cy="4075374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675532" y="5688335"/>
            <a:ext cx="83225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de-DE" dirty="0" smtClean="0"/>
              <a:t>Alphateilchen werden auf </a:t>
            </a:r>
            <a:r>
              <a:rPr lang="de-DE" dirty="0"/>
              <a:t>G</a:t>
            </a:r>
            <a:r>
              <a:rPr lang="de-DE" dirty="0" smtClean="0"/>
              <a:t>oldfolie geschossen</a:t>
            </a:r>
          </a:p>
          <a:p>
            <a:pPr marL="285750" indent="-285750">
              <a:buFont typeface="Arial"/>
              <a:buChar char="•"/>
            </a:pPr>
            <a:r>
              <a:rPr lang="de-DE" dirty="0" smtClean="0"/>
              <a:t>Ca. jedes 8000ste </a:t>
            </a:r>
            <a:r>
              <a:rPr lang="de-DE" dirty="0"/>
              <a:t>T</a:t>
            </a:r>
            <a:r>
              <a:rPr lang="de-DE" dirty="0" smtClean="0"/>
              <a:t>eilchen wird reflektiert </a:t>
            </a:r>
          </a:p>
          <a:p>
            <a:pPr marL="285750" indent="-285750">
              <a:buFont typeface="Arial"/>
              <a:buChar char="•"/>
            </a:pPr>
            <a:r>
              <a:rPr lang="de-DE" dirty="0" smtClean="0"/>
              <a:t>Protonen als </a:t>
            </a:r>
            <a:r>
              <a:rPr lang="de-DE" dirty="0"/>
              <a:t>A</a:t>
            </a:r>
            <a:r>
              <a:rPr lang="de-DE" dirty="0" smtClean="0"/>
              <a:t>tomkern </a:t>
            </a:r>
          </a:p>
          <a:p>
            <a:r>
              <a:rPr lang="de-DE" dirty="0" smtClean="0"/>
              <a:t>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4705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48299" y="432368"/>
            <a:ext cx="67465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800" dirty="0" smtClean="0"/>
              <a:t>Umwandlung eines Atoms </a:t>
            </a:r>
            <a:endParaRPr lang="de-DE" sz="4800" dirty="0"/>
          </a:p>
        </p:txBody>
      </p:sp>
      <p:sp>
        <p:nvSpPr>
          <p:cNvPr id="3" name="Textfeld 2"/>
          <p:cNvSpPr txBox="1"/>
          <p:nvPr/>
        </p:nvSpPr>
        <p:spPr>
          <a:xfrm>
            <a:off x="1161915" y="2972526"/>
            <a:ext cx="3404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     14      </a:t>
            </a:r>
            <a:r>
              <a:rPr lang="de-DE" b="1" dirty="0"/>
              <a:t>4          </a:t>
            </a:r>
            <a:r>
              <a:rPr lang="de-DE" b="1" dirty="0" smtClean="0"/>
              <a:t>     17     1         </a:t>
            </a:r>
            <a:endParaRPr lang="de-DE" b="1" dirty="0"/>
          </a:p>
          <a:p>
            <a:r>
              <a:rPr lang="pt-BR" b="1" dirty="0"/>
              <a:t>  N  +   alpha --&gt;   O  +  </a:t>
            </a:r>
            <a:r>
              <a:rPr lang="pt-BR" b="1" dirty="0" err="1" smtClean="0"/>
              <a:t>p</a:t>
            </a:r>
            <a:r>
              <a:rPr lang="pt-BR" b="1" dirty="0" smtClean="0"/>
              <a:t> </a:t>
            </a:r>
            <a:endParaRPr lang="pt-BR" b="1" dirty="0"/>
          </a:p>
          <a:p>
            <a:r>
              <a:rPr lang="pt-BR" b="1" dirty="0"/>
              <a:t> </a:t>
            </a:r>
            <a:r>
              <a:rPr lang="pt-BR" b="1" dirty="0" smtClean="0"/>
              <a:t>     7        2                8     </a:t>
            </a:r>
            <a:r>
              <a:rPr lang="pt-BR" b="1" dirty="0"/>
              <a:t>1</a:t>
            </a:r>
            <a:endParaRPr lang="de-DE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4850319" y="2823900"/>
            <a:ext cx="42498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de-DE" dirty="0" smtClean="0"/>
              <a:t>Erster, der ein </a:t>
            </a:r>
            <a:r>
              <a:rPr lang="de-DE" dirty="0"/>
              <a:t>A</a:t>
            </a:r>
            <a:r>
              <a:rPr lang="de-DE" dirty="0" smtClean="0"/>
              <a:t>tom umwandelte</a:t>
            </a:r>
          </a:p>
          <a:p>
            <a:pPr marL="285750" indent="-285750">
              <a:buFont typeface="Arial"/>
              <a:buChar char="•"/>
            </a:pPr>
            <a:r>
              <a:rPr lang="de-DE" dirty="0"/>
              <a:t>l</a:t>
            </a:r>
            <a:r>
              <a:rPr lang="de-DE" dirty="0" smtClean="0"/>
              <a:t>egte </a:t>
            </a:r>
            <a:r>
              <a:rPr lang="de-DE" dirty="0"/>
              <a:t>G</a:t>
            </a:r>
            <a:r>
              <a:rPr lang="de-DE" dirty="0" smtClean="0"/>
              <a:t>rundstein für heutige </a:t>
            </a:r>
            <a:r>
              <a:rPr lang="de-DE" dirty="0"/>
              <a:t>K</a:t>
            </a:r>
            <a:r>
              <a:rPr lang="de-DE" dirty="0" smtClean="0"/>
              <a:t>ernphysik </a:t>
            </a:r>
          </a:p>
          <a:p>
            <a:pPr marL="285750" indent="-285750">
              <a:buFont typeface="Arial"/>
              <a:buChar char="•"/>
            </a:pPr>
            <a:r>
              <a:rPr lang="de-DE" dirty="0"/>
              <a:t>u</a:t>
            </a:r>
            <a:r>
              <a:rPr lang="de-DE" dirty="0" smtClean="0"/>
              <a:t>nd für </a:t>
            </a:r>
            <a:r>
              <a:rPr lang="de-DE" dirty="0"/>
              <a:t>E</a:t>
            </a:r>
            <a:r>
              <a:rPr lang="de-DE" dirty="0" smtClean="0"/>
              <a:t>ntdeckung des </a:t>
            </a:r>
            <a:r>
              <a:rPr lang="de-DE" dirty="0"/>
              <a:t>N</a:t>
            </a:r>
            <a:r>
              <a:rPr lang="de-DE" dirty="0" smtClean="0"/>
              <a:t>eutrons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0060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931596" y="445879"/>
            <a:ext cx="21407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800" dirty="0" smtClean="0"/>
              <a:t>Quellen</a:t>
            </a:r>
            <a:endParaRPr lang="de-DE" sz="4800" dirty="0"/>
          </a:p>
        </p:txBody>
      </p:sp>
      <p:sp>
        <p:nvSpPr>
          <p:cNvPr id="3" name="Textfeld 2"/>
          <p:cNvSpPr txBox="1"/>
          <p:nvPr/>
        </p:nvSpPr>
        <p:spPr>
          <a:xfrm>
            <a:off x="324255" y="2107791"/>
            <a:ext cx="760977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de-DE" dirty="0" smtClean="0">
                <a:hlinkClick r:id="rId2"/>
              </a:rPr>
              <a:t>http</a:t>
            </a:r>
            <a:r>
              <a:rPr lang="de-DE" dirty="0">
                <a:hlinkClick r:id="rId2"/>
              </a:rPr>
              <a:t>://www.leifiphysik.de/atomphysik/klassische-atommodelle/</a:t>
            </a:r>
            <a:r>
              <a:rPr lang="de-DE" dirty="0" smtClean="0">
                <a:hlinkClick r:id="rId2"/>
              </a:rPr>
              <a:t>versuche</a:t>
            </a:r>
            <a:r>
              <a:rPr lang="de-DE" dirty="0" smtClean="0"/>
              <a:t> </a:t>
            </a:r>
          </a:p>
          <a:p>
            <a:pPr marL="285750" indent="-285750">
              <a:buFont typeface="Arial"/>
              <a:buChar char="•"/>
            </a:pPr>
            <a:endParaRPr lang="de-DE" dirty="0" smtClean="0"/>
          </a:p>
          <a:p>
            <a:pPr marL="285750" indent="-285750">
              <a:buFont typeface="Arial"/>
              <a:buChar char="•"/>
            </a:pPr>
            <a:r>
              <a:rPr lang="de-DE" dirty="0">
                <a:hlinkClick r:id="rId3"/>
              </a:rPr>
              <a:t>https://www.lernhelfer.de/schuelerlexikon/physik/artikel/ernest-</a:t>
            </a:r>
            <a:r>
              <a:rPr lang="de-DE" dirty="0" smtClean="0">
                <a:hlinkClick r:id="rId3"/>
              </a:rPr>
              <a:t>rutherford</a:t>
            </a:r>
            <a:endParaRPr lang="de-DE" dirty="0" smtClean="0"/>
          </a:p>
          <a:p>
            <a:pPr marL="285750" indent="-285750">
              <a:buFont typeface="Arial"/>
              <a:buChar char="•"/>
            </a:pPr>
            <a:endParaRPr lang="de-DE" dirty="0" smtClean="0"/>
          </a:p>
          <a:p>
            <a:pPr marL="285750" indent="-285750">
              <a:buFont typeface="Arial"/>
              <a:buChar char="•"/>
            </a:pPr>
            <a:r>
              <a:rPr lang="de-DE" dirty="0">
                <a:hlinkClick r:id="rId4"/>
              </a:rPr>
              <a:t>http://www.zum.de/Faecher/Materialien/beck/chemkurs/cs11-5.</a:t>
            </a:r>
            <a:r>
              <a:rPr lang="de-DE" dirty="0" smtClean="0">
                <a:hlinkClick r:id="rId4"/>
              </a:rPr>
              <a:t>htm</a:t>
            </a:r>
            <a:endParaRPr lang="de-DE" dirty="0" smtClean="0"/>
          </a:p>
          <a:p>
            <a:r>
              <a:rPr lang="de-DE" dirty="0" smtClean="0"/>
              <a:t>  </a:t>
            </a:r>
          </a:p>
          <a:p>
            <a:pPr marL="285750" indent="-285750">
              <a:buFont typeface="Arial"/>
              <a:buChar char="•"/>
            </a:pPr>
            <a:r>
              <a:rPr lang="de-DE" dirty="0">
                <a:hlinkClick r:id="rId5"/>
              </a:rPr>
              <a:t>http://www.h.shuttle.de/h/bbs3-hannover/bos/technik/</a:t>
            </a:r>
            <a:r>
              <a:rPr lang="de-DE" dirty="0" smtClean="0">
                <a:hlinkClick r:id="rId5"/>
              </a:rPr>
              <a:t>spaltung.htm</a:t>
            </a:r>
            <a:r>
              <a:rPr lang="de-DE" dirty="0" smtClean="0"/>
              <a:t> </a:t>
            </a:r>
          </a:p>
          <a:p>
            <a:endParaRPr lang="de-DE" dirty="0" smtClean="0"/>
          </a:p>
          <a:p>
            <a:pPr marL="285750" indent="-285750">
              <a:buFont typeface="Arial"/>
              <a:buChar char="•"/>
            </a:pPr>
            <a:r>
              <a:rPr lang="de-DE" dirty="0">
                <a:hlinkClick r:id="rId6"/>
              </a:rPr>
              <a:t>https://de.wikipedia.org/wiki/</a:t>
            </a:r>
            <a:r>
              <a:rPr lang="de-DE" dirty="0" smtClean="0">
                <a:hlinkClick r:id="rId6"/>
              </a:rPr>
              <a:t>Ernest_Rutherford</a:t>
            </a: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5549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271</Words>
  <Application>Microsoft Macintosh PowerPoint</Application>
  <PresentationFormat>Benutzerdefiniert</PresentationFormat>
  <Paragraphs>64</Paragraphs>
  <Slides>8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Office-Design</vt:lpstr>
      <vt:lpstr>Ernest Rutherford </vt:lpstr>
      <vt:lpstr>Werdegang</vt:lpstr>
      <vt:lpstr>PowerPoint-Präsentation</vt:lpstr>
      <vt:lpstr>PowerPoint-Präsentation</vt:lpstr>
      <vt:lpstr>Rutherfordsches Atommodell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JUNGE MARIUS</dc:title>
  <dc:creator>Burak Bütüner</dc:creator>
  <cp:lastModifiedBy>lars</cp:lastModifiedBy>
  <cp:revision>10</cp:revision>
  <dcterms:created xsi:type="dcterms:W3CDTF">2017-01-22T22:02:10Z</dcterms:created>
  <dcterms:modified xsi:type="dcterms:W3CDTF">2017-01-23T00:00:23Z</dcterms:modified>
</cp:coreProperties>
</file>